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8"/>
  </p:notesMasterIdLst>
  <p:sldIdLst>
    <p:sldId id="260" r:id="rId5"/>
    <p:sldId id="261" r:id="rId6"/>
    <p:sldId id="262" r:id="rId7"/>
    <p:sldId id="263" r:id="rId8"/>
    <p:sldId id="264" r:id="rId9"/>
    <p:sldId id="295" r:id="rId10"/>
    <p:sldId id="296" r:id="rId11"/>
    <p:sldId id="265" r:id="rId12"/>
    <p:sldId id="268" r:id="rId13"/>
    <p:sldId id="269" r:id="rId14"/>
    <p:sldId id="29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9" r:id="rId30"/>
    <p:sldId id="286" r:id="rId31"/>
    <p:sldId id="287" r:id="rId32"/>
    <p:sldId id="288" r:id="rId33"/>
    <p:sldId id="289" r:id="rId34"/>
    <p:sldId id="290" r:id="rId35"/>
    <p:sldId id="291" r:id="rId36"/>
    <p:sldId id="300" r:id="rId3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5D7DE585-41BA-4C7C-969A-C277E0E96CB0}">
          <p14:sldIdLst>
            <p14:sldId id="260"/>
            <p14:sldId id="261"/>
          </p14:sldIdLst>
        </p14:section>
        <p14:section name="Cybersäkerhet och samhällets motståndskraft" id="{21AF75EC-268D-4246-BD2C-D8F4738CD1A4}">
          <p14:sldIdLst>
            <p14:sldId id="262"/>
            <p14:sldId id="263"/>
            <p14:sldId id="264"/>
            <p14:sldId id="295"/>
            <p14:sldId id="296"/>
            <p14:sldId id="265"/>
            <p14:sldId id="268"/>
            <p14:sldId id="269"/>
            <p14:sldId id="298"/>
          </p14:sldIdLst>
        </p14:section>
        <p14:section name="Vilka omfattas av cybersäkerhetslagen och vad innebär det för de som omfattas?" id="{01412F50-57D4-4C38-93F0-B2F9E96399F5}">
          <p14:sldIdLst>
            <p14:sldId id="271"/>
            <p14:sldId id="272"/>
            <p14:sldId id="273"/>
            <p14:sldId id="274"/>
            <p14:sldId id="275"/>
            <p14:sldId id="276"/>
            <p14:sldId id="277"/>
            <p14:sldId id="278"/>
            <p14:sldId id="279"/>
            <p14:sldId id="280"/>
          </p14:sldIdLst>
        </p14:section>
        <p14:section name="Tillsyn och sanktioner" id="{467FE97D-3BAC-48EA-8DDB-349A28E3B00E}">
          <p14:sldIdLst>
            <p14:sldId id="281"/>
            <p14:sldId id="282"/>
            <p14:sldId id="283"/>
            <p14:sldId id="284"/>
            <p14:sldId id="299"/>
          </p14:sldIdLst>
        </p14:section>
        <p14:section name="Hur kommer man igång och vilket stöd finns?" id="{3048C9A2-7723-44EF-B758-DFC3B57430BE}">
          <p14:sldIdLst>
            <p14:sldId id="286"/>
            <p14:sldId id="287"/>
            <p14:sldId id="288"/>
            <p14:sldId id="289"/>
            <p14:sldId id="290"/>
          </p14:sldIdLst>
        </p14:section>
        <p14:section name="Avslut" id="{D65A14F7-8265-4C7C-B140-B321EC6E6EBE}">
          <p14:sldIdLst>
            <p14:sldId id="291"/>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727"/>
    <a:srgbClr val="F8EFE9"/>
    <a:srgbClr val="FAF5F3"/>
    <a:srgbClr val="FF832C"/>
    <a:srgbClr val="F0F0F0"/>
    <a:srgbClr val="CC4E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4AF1E-6D99-40A1-99F9-AAF2F4150209}" v="11" dt="2026-07-02T12:20:14.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69586" autoAdjust="0"/>
  </p:normalViewPr>
  <p:slideViewPr>
    <p:cSldViewPr snapToGrid="0">
      <p:cViewPr varScale="1">
        <p:scale>
          <a:sx n="51" d="100"/>
          <a:sy n="51" d="100"/>
        </p:scale>
        <p:origin x="1220" y="72"/>
      </p:cViewPr>
      <p:guideLst/>
    </p:cSldViewPr>
  </p:slideViewPr>
  <p:outlineViewPr>
    <p:cViewPr>
      <p:scale>
        <a:sx n="33" d="100"/>
        <a:sy n="33" d="100"/>
      </p:scale>
      <p:origin x="0" y="-14844"/>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Nilsson" userId="e456ecb8-8740-4127-a6d2-92a405be11a6" providerId="ADAL" clId="{6718BCA2-59CD-4912-B4BB-3BD06B9A991D}"/>
    <pc:docChg chg="modSld">
      <pc:chgData name="Anna Nilsson" userId="e456ecb8-8740-4127-a6d2-92a405be11a6" providerId="ADAL" clId="{6718BCA2-59CD-4912-B4BB-3BD06B9A991D}" dt="2026-07-02T12:23:03.513" v="236" actId="207"/>
      <pc:docMkLst>
        <pc:docMk/>
      </pc:docMkLst>
      <pc:sldChg chg="modNotesTx">
        <pc:chgData name="Anna Nilsson" userId="e456ecb8-8740-4127-a6d2-92a405be11a6" providerId="ADAL" clId="{6718BCA2-59CD-4912-B4BB-3BD06B9A991D}" dt="2026-07-02T12:21:23.498" v="235" actId="20577"/>
        <pc:sldMkLst>
          <pc:docMk/>
          <pc:sldMk cId="4255502278" sldId="260"/>
        </pc:sldMkLst>
      </pc:sldChg>
      <pc:sldChg chg="modNotesTx">
        <pc:chgData name="Anna Nilsson" userId="e456ecb8-8740-4127-a6d2-92a405be11a6" providerId="ADAL" clId="{6718BCA2-59CD-4912-B4BB-3BD06B9A991D}" dt="2026-07-02T08:43:43.721" v="5" actId="20577"/>
        <pc:sldMkLst>
          <pc:docMk/>
          <pc:sldMk cId="2370406409" sldId="287"/>
        </pc:sldMkLst>
      </pc:sldChg>
      <pc:sldChg chg="modSp mod modNotesTx">
        <pc:chgData name="Anna Nilsson" userId="e456ecb8-8740-4127-a6d2-92a405be11a6" providerId="ADAL" clId="{6718BCA2-59CD-4912-B4BB-3BD06B9A991D}" dt="2026-07-02T12:23:03.513" v="236" actId="207"/>
        <pc:sldMkLst>
          <pc:docMk/>
          <pc:sldMk cId="1812564864" sldId="289"/>
        </pc:sldMkLst>
        <pc:spChg chg="mod">
          <ac:chgData name="Anna Nilsson" userId="e456ecb8-8740-4127-a6d2-92a405be11a6" providerId="ADAL" clId="{6718BCA2-59CD-4912-B4BB-3BD06B9A991D}" dt="2026-07-02T12:23:03.513" v="236" actId="207"/>
          <ac:spMkLst>
            <pc:docMk/>
            <pc:sldMk cId="1812564864" sldId="289"/>
            <ac:spMk id="8" creationId="{E3D62080-9878-528C-56EC-563DB04DDCFE}"/>
          </ac:spMkLst>
        </pc:spChg>
      </pc:sldChg>
      <pc:sldChg chg="modSp mod">
        <pc:chgData name="Anna Nilsson" userId="e456ecb8-8740-4127-a6d2-92a405be11a6" providerId="ADAL" clId="{6718BCA2-59CD-4912-B4BB-3BD06B9A991D}" dt="2026-07-02T12:20:20.867" v="64" actId="207"/>
        <pc:sldMkLst>
          <pc:docMk/>
          <pc:sldMk cId="1377890735" sldId="290"/>
        </pc:sldMkLst>
        <pc:spChg chg="mod">
          <ac:chgData name="Anna Nilsson" userId="e456ecb8-8740-4127-a6d2-92a405be11a6" providerId="ADAL" clId="{6718BCA2-59CD-4912-B4BB-3BD06B9A991D}" dt="2026-07-02T12:20:20.867" v="64" actId="207"/>
          <ac:spMkLst>
            <pc:docMk/>
            <pc:sldMk cId="1377890735" sldId="290"/>
            <ac:spMk id="6" creationId="{59275F5A-9636-E93E-E65C-CA2B7149C9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C63B9-86EF-4209-AC49-3E4A014F543A}" type="datetimeFigureOut">
              <a:rPr lang="sv-SE" smtClean="0"/>
              <a:t>2026-07-02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3E5DC-3020-47B7-8ED6-DB931FEB4490}" type="slidenum">
              <a:rPr lang="sv-SE" smtClean="0"/>
              <a:t>‹#›</a:t>
            </a:fld>
            <a:endParaRPr lang="sv-SE"/>
          </a:p>
        </p:txBody>
      </p:sp>
    </p:spTree>
    <p:extLst>
      <p:ext uri="{BB962C8B-B14F-4D97-AF65-F5344CB8AC3E}">
        <p14:creationId xmlns:p14="http://schemas.microsoft.com/office/powerpoint/2010/main" val="226353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Cybersäkerhetslagen </a:t>
            </a:r>
            <a:r>
              <a:rPr lang="sv-SE" sz="1200" b="0" dirty="0"/>
              <a:t>den svenska implementationen av NIS2.</a:t>
            </a:r>
            <a:br>
              <a:rPr lang="sv-SE" sz="1200" b="0" dirty="0"/>
            </a:br>
            <a:r>
              <a:rPr lang="sv-SE" sz="1200" b="0" dirty="0"/>
              <a:t> </a:t>
            </a:r>
            <a:br>
              <a:rPr lang="sv-SE" sz="1200" b="0" dirty="0"/>
            </a:br>
            <a:r>
              <a:rPr lang="sv-SE" sz="1200" b="0" dirty="0"/>
              <a:t>Presentationen ger er information om vad cybersäkerhetslagen och NIS2-direktivet är, vad lagen innebär för de organisationer som omfattas samt hur kommer man igång med det systematiska och riskbaserade cybersäkerhetsarbetet.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Presentationen är skapad i april 2026. </a:t>
            </a:r>
            <a:r>
              <a:rPr lang="sv-SE" sz="1200" b="1" dirty="0"/>
              <a:t>Presentationen skapades innan verksamhetsövergången till NCSC. Justeringar av presentationen kommer att göras under hösten 2026. </a:t>
            </a:r>
            <a:r>
              <a:rPr lang="sv-SE" sz="1200" b="0" dirty="0"/>
              <a:t>Du finner mer information om verksamhetsövergången här: https://www.ncsc.se/sv/aktuellt/cyberverksamhet-samlas-hos-fra/</a:t>
            </a:r>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a:t>
            </a:fld>
            <a:endParaRPr lang="sv-SE"/>
          </a:p>
        </p:txBody>
      </p:sp>
    </p:spTree>
    <p:extLst>
      <p:ext uri="{BB962C8B-B14F-4D97-AF65-F5344CB8AC3E}">
        <p14:creationId xmlns:p14="http://schemas.microsoft.com/office/powerpoint/2010/main" val="100126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NIS2-direktivet regleras i svensk rätt genom Cybersäkerhetslagen sedan januari 2026. </a:t>
            </a:r>
          </a:p>
          <a:p>
            <a:r>
              <a:rPr lang="sv-SE" dirty="0"/>
              <a:t>Cybersäkerhetsförordningen antogs av regeringen i samband med att lagen trädde i kraft.</a:t>
            </a:r>
          </a:p>
          <a:p>
            <a:r>
              <a:rPr lang="sv-SE" dirty="0"/>
              <a:t>Det tillkommer även föreskrifter i regleringen.</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10</a:t>
            </a:fld>
            <a:endParaRPr lang="sv-SE"/>
          </a:p>
        </p:txBody>
      </p:sp>
    </p:spTree>
    <p:extLst>
      <p:ext uri="{BB962C8B-B14F-4D97-AF65-F5344CB8AC3E}">
        <p14:creationId xmlns:p14="http://schemas.microsoft.com/office/powerpoint/2010/main" val="298601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Föreskrifter utfärdas av Myndigheten för civilt försvar och Post- och telestyrelsen </a:t>
            </a:r>
            <a:r>
              <a:rPr lang="sv-SE" b="1" dirty="0"/>
              <a:t>löpande under 2026</a:t>
            </a:r>
            <a:r>
              <a:rPr lang="sv-SE" dirty="0"/>
              <a:t>.</a:t>
            </a:r>
          </a:p>
          <a:p>
            <a:endParaRPr lang="sv-SE" dirty="0"/>
          </a:p>
          <a:p>
            <a:r>
              <a:rPr lang="sv-SE" b="1" dirty="0"/>
              <a:t>Myndigheten för civilt försvar utfärdar föreskrifter om:</a:t>
            </a:r>
          </a:p>
          <a:p>
            <a:pPr marL="171450" indent="-171450">
              <a:lnSpc>
                <a:spcPct val="150000"/>
              </a:lnSpc>
              <a:buFont typeface="Arial" panose="020B0604020202020204" pitchFamily="34" charset="0"/>
              <a:buChar char="•"/>
            </a:pPr>
            <a:r>
              <a:rPr lang="sv-SE" sz="1200" dirty="0"/>
              <a:t>Anmälan och identifiering av väsentliga och viktiga verksamhetsutövare (MCFFS 2026:1) – gällande sedan 2 februari 2026.</a:t>
            </a:r>
          </a:p>
          <a:p>
            <a:pPr marL="171450" indent="-171450">
              <a:lnSpc>
                <a:spcPct val="150000"/>
              </a:lnSpc>
              <a:buFont typeface="Arial" panose="020B0604020202020204" pitchFamily="34" charset="0"/>
              <a:buChar char="•"/>
            </a:pPr>
            <a:r>
              <a:rPr lang="sv-SE" sz="1200" dirty="0"/>
              <a:t>Säkerhetsåtgärder och utbildning</a:t>
            </a:r>
          </a:p>
          <a:p>
            <a:pPr marL="171450" indent="-171450">
              <a:lnSpc>
                <a:spcPct val="150000"/>
              </a:lnSpc>
              <a:buFont typeface="Arial" panose="020B0604020202020204" pitchFamily="34" charset="0"/>
              <a:buChar char="•"/>
            </a:pPr>
            <a:r>
              <a:rPr lang="sv-SE" sz="1200" dirty="0"/>
              <a:t>Incidentrapportering och informationsskyldighet</a:t>
            </a:r>
          </a:p>
          <a:p>
            <a:pPr marL="171450" indent="-171450">
              <a:lnSpc>
                <a:spcPct val="150000"/>
              </a:lnSpc>
              <a:buFont typeface="Arial" panose="020B0604020202020204" pitchFamily="34" charset="0"/>
              <a:buChar char="•"/>
            </a:pPr>
            <a:r>
              <a:rPr lang="sv-SE" sz="1200" dirty="0"/>
              <a:t>Säkerhetsrevisioner och säkerhetsskanningar</a:t>
            </a:r>
          </a:p>
          <a:p>
            <a:pPr marL="0" indent="0">
              <a:lnSpc>
                <a:spcPct val="150000"/>
              </a:lnSpc>
              <a:buFont typeface="Arial" panose="020B0604020202020204" pitchFamily="34" charset="0"/>
              <a:buNone/>
            </a:pPr>
            <a:endParaRPr lang="sv-SE" sz="12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sv-SE" dirty="0"/>
              <a:t>Föreskrifterna kommer att </a:t>
            </a:r>
            <a:r>
              <a:rPr lang="sv-SE" b="1" dirty="0"/>
              <a:t>kompletteras med vägledningar.</a:t>
            </a:r>
          </a:p>
          <a:p>
            <a:pPr marL="0" indent="0">
              <a:lnSpc>
                <a:spcPct val="150000"/>
              </a:lnSpc>
              <a:buFont typeface="Arial" panose="020B0604020202020204" pitchFamily="34" charset="0"/>
              <a:buNone/>
            </a:pPr>
            <a:endParaRPr lang="sv-SE" dirty="0"/>
          </a:p>
          <a:p>
            <a:endParaRPr lang="sv-SE" dirty="0"/>
          </a:p>
          <a:p>
            <a:r>
              <a:rPr lang="sv-SE" dirty="0"/>
              <a:t>Post- och telestyrelsens föreskrifter riktar sig </a:t>
            </a:r>
            <a:r>
              <a:rPr lang="sv-SE" b="1" dirty="0"/>
              <a:t>enbart </a:t>
            </a:r>
            <a:r>
              <a:rPr lang="sv-SE" dirty="0"/>
              <a:t>till deras sektorer.</a:t>
            </a:r>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11</a:t>
            </a:fld>
            <a:endParaRPr lang="sv-SE"/>
          </a:p>
        </p:txBody>
      </p:sp>
    </p:spTree>
    <p:extLst>
      <p:ext uri="{BB962C8B-B14F-4D97-AF65-F5344CB8AC3E}">
        <p14:creationId xmlns:p14="http://schemas.microsoft.com/office/powerpoint/2010/main" val="254130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dirty="0"/>
              <a:t>Vilka</a:t>
            </a:r>
            <a:r>
              <a:rPr lang="sv-SE" b="1" dirty="0"/>
              <a:t> omfattas </a:t>
            </a:r>
            <a:r>
              <a:rPr lang="sv-SE" b="0" dirty="0"/>
              <a:t>av cybersäkerhetslagen?</a:t>
            </a:r>
          </a:p>
          <a:p>
            <a:pPr marL="171450" indent="-171450">
              <a:buFont typeface="Arial" panose="020B0604020202020204" pitchFamily="34" charset="0"/>
              <a:buChar char="•"/>
            </a:pPr>
            <a:r>
              <a:rPr lang="sv-SE" b="1" dirty="0"/>
              <a:t>18 sektorer</a:t>
            </a:r>
            <a:r>
              <a:rPr lang="sv-SE" b="0" dirty="0"/>
              <a:t>. </a:t>
            </a:r>
            <a:r>
              <a:rPr lang="sv-SE" dirty="0"/>
              <a:t>Sektorerna är inte samma som i beredskapssystemet.</a:t>
            </a:r>
          </a:p>
          <a:p>
            <a:pPr marL="171450" indent="-171450">
              <a:buFont typeface="Arial" panose="020B0604020202020204" pitchFamily="34" charset="0"/>
              <a:buChar char="•"/>
            </a:pPr>
            <a:r>
              <a:rPr lang="sv-SE" sz="1200" dirty="0">
                <a:solidFill>
                  <a:srgbClr val="333333"/>
                </a:solidFill>
                <a:effectLst/>
                <a:latin typeface="Open Sans Light" panose="020B0606030504020204" pitchFamily="34" charset="0"/>
              </a:rPr>
              <a:t>Det finns ett </a:t>
            </a:r>
            <a:r>
              <a:rPr lang="sv-SE" sz="1200" b="1" dirty="0">
                <a:solidFill>
                  <a:srgbClr val="333333"/>
                </a:solidFill>
                <a:effectLst/>
                <a:latin typeface="Open Sans Light" panose="020B0606030504020204" pitchFamily="34" charset="0"/>
              </a:rPr>
              <a:t>storlekskriterium</a:t>
            </a:r>
            <a:r>
              <a:rPr lang="sv-SE" sz="1200" dirty="0">
                <a:solidFill>
                  <a:srgbClr val="333333"/>
                </a:solidFill>
                <a:effectLst/>
                <a:latin typeface="Open Sans Light" panose="020B0606030504020204" pitchFamily="34" charset="0"/>
              </a:rPr>
              <a:t>: En offentlig eller privat verksamhetsutövare som är medelstor enligt EU:s mått, vilket innebär 50 anställda eller fler, eller som har 10 miljoner euro </a:t>
            </a:r>
            <a:r>
              <a:rPr lang="sv-SE" sz="2400" dirty="0"/>
              <a:t>i årsomsättning </a:t>
            </a:r>
            <a:r>
              <a:rPr lang="sv-SE" sz="1200" dirty="0">
                <a:solidFill>
                  <a:srgbClr val="333333"/>
                </a:solidFill>
                <a:effectLst/>
                <a:latin typeface="Open Sans Light" panose="020B0606030504020204" pitchFamily="34" charset="0"/>
              </a:rPr>
              <a:t>eller i balansomslutning.</a:t>
            </a:r>
          </a:p>
          <a:p>
            <a:pPr marL="171450" indent="-171450">
              <a:buFont typeface="Arial" panose="020B0604020202020204" pitchFamily="34" charset="0"/>
              <a:buChar char="•"/>
            </a:pPr>
            <a:r>
              <a:rPr lang="sv-SE" sz="1200" dirty="0">
                <a:effectLst/>
                <a:latin typeface="Calibri" panose="020F0502020204030204" pitchFamily="34" charset="0"/>
              </a:rPr>
              <a:t>Detta är huvudregeln </a:t>
            </a:r>
            <a:r>
              <a:rPr lang="sv-SE" sz="1200" b="1" dirty="0">
                <a:effectLst/>
                <a:latin typeface="Calibri" panose="020F0502020204030204" pitchFamily="34" charset="0"/>
              </a:rPr>
              <a:t>men det finns undantag</a:t>
            </a:r>
            <a:r>
              <a:rPr lang="sv-SE" sz="1200" dirty="0">
                <a:effectLst/>
                <a:latin typeface="Calibri" panose="020F0502020204030204" pitchFamily="34" charset="0"/>
              </a:rPr>
              <a:t>. Vissa verksamhetsutövare omfattas </a:t>
            </a:r>
            <a:r>
              <a:rPr lang="sv-SE" sz="1200" b="1" dirty="0">
                <a:effectLst/>
                <a:latin typeface="Calibri" panose="020F0502020204030204" pitchFamily="34" charset="0"/>
              </a:rPr>
              <a:t>oavsett storlek eller omsättning</a:t>
            </a:r>
            <a:r>
              <a:rPr lang="sv-SE" sz="1200" dirty="0">
                <a:effectLst/>
                <a:latin typeface="Calibri" panose="020F0502020204030204" pitchFamily="34" charset="0"/>
              </a:rPr>
              <a:t>, exempelvis toppdomäner, betrodda tjänster och telekom. I den nationella regleringen specificeras ytterligare verksamhetsutövare som inte uppfyller storlekskravet men som anses omfattas av regleringen.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solidFill>
                  <a:schemeClr val="bg1"/>
                </a:solidFill>
                <a:latin typeface="Century Gothic" panose="020B0502020202020204" pitchFamily="34" charset="0"/>
              </a:rPr>
              <a:t>Samhällsviktig verksamhet som omfattas av </a:t>
            </a:r>
            <a:r>
              <a:rPr lang="sv-SE" sz="1200" b="1" i="0" dirty="0">
                <a:solidFill>
                  <a:schemeClr val="bg1"/>
                </a:solidFill>
                <a:latin typeface="Century Gothic" panose="020B0502020202020204" pitchFamily="34" charset="0"/>
              </a:rPr>
              <a:t>CER-direktivet omfattas per automatik </a:t>
            </a:r>
            <a:r>
              <a:rPr lang="sv-SE" sz="1200" i="0" dirty="0">
                <a:solidFill>
                  <a:schemeClr val="bg1"/>
                </a:solidFill>
                <a:latin typeface="Century Gothic" panose="020B0502020202020204" pitchFamily="34" charset="0"/>
              </a:rPr>
              <a:t>av cybersäkerhetslagen.</a:t>
            </a:r>
            <a:endParaRPr lang="sv-SE" sz="1200" dirty="0">
              <a:effectLst/>
              <a:latin typeface="Calibri" panose="020F0502020204030204" pitchFamily="34" charset="0"/>
            </a:endParaRPr>
          </a:p>
          <a:p>
            <a:pPr marL="0" indent="0">
              <a:buFont typeface="Arial" panose="020B0604020202020204" pitchFamily="34" charset="0"/>
              <a:buNone/>
            </a:pPr>
            <a:endParaRPr lang="sv-SE" b="0" dirty="0"/>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sv-SE" sz="1200" dirty="0">
                <a:solidFill>
                  <a:srgbClr val="333333"/>
                </a:solidFill>
                <a:effectLst/>
                <a:latin typeface="Open Sans Light" panose="020B0606030504020204" pitchFamily="34" charset="0"/>
              </a:rPr>
              <a:t>Organisationer behöver </a:t>
            </a:r>
            <a:r>
              <a:rPr lang="sv-SE" sz="1200" b="1" dirty="0">
                <a:solidFill>
                  <a:srgbClr val="333333"/>
                </a:solidFill>
                <a:effectLst/>
                <a:latin typeface="Open Sans Light" panose="020B0606030504020204" pitchFamily="34" charset="0"/>
              </a:rPr>
              <a:t>själv analysera och bedöma </a:t>
            </a:r>
            <a:r>
              <a:rPr lang="sv-SE" sz="1200" b="0" dirty="0">
                <a:solidFill>
                  <a:srgbClr val="333333"/>
                </a:solidFill>
                <a:effectLst/>
                <a:latin typeface="Open Sans Light" panose="020B0606030504020204" pitchFamily="34" charset="0"/>
              </a:rPr>
              <a:t>ifall</a:t>
            </a:r>
            <a:r>
              <a:rPr lang="sv-SE" sz="1200" dirty="0">
                <a:solidFill>
                  <a:srgbClr val="333333"/>
                </a:solidFill>
                <a:effectLst/>
                <a:latin typeface="Open Sans Light" panose="020B0606030504020204" pitchFamily="34" charset="0"/>
              </a:rPr>
              <a:t> de </a:t>
            </a:r>
            <a:r>
              <a:rPr lang="sv-SE" sz="1200" b="1" dirty="0">
                <a:solidFill>
                  <a:srgbClr val="333333"/>
                </a:solidFill>
                <a:effectLst/>
                <a:latin typeface="Open Sans Light" panose="020B0606030504020204" pitchFamily="34" charset="0"/>
              </a:rPr>
              <a:t>omfattas</a:t>
            </a:r>
            <a:r>
              <a:rPr lang="sv-SE" sz="1200" dirty="0">
                <a:solidFill>
                  <a:srgbClr val="333333"/>
                </a:solidFill>
                <a:effectLst/>
                <a:latin typeface="Open Sans Light" panose="020B0606030504020204" pitchFamily="34" charset="0"/>
              </a:rPr>
              <a:t> av cybersäkerhetslagen. Mer information om omfattning finns på </a:t>
            </a:r>
            <a:r>
              <a:rPr lang="sv-SE" sz="1200" b="1" dirty="0">
                <a:solidFill>
                  <a:srgbClr val="333333"/>
                </a:solidFill>
                <a:effectLst/>
                <a:latin typeface="Open Sans Light" panose="020B0606030504020204" pitchFamily="34" charset="0"/>
              </a:rPr>
              <a:t>ncsc.se/</a:t>
            </a:r>
            <a:r>
              <a:rPr lang="sv-SE" sz="1200" b="1" dirty="0" err="1">
                <a:solidFill>
                  <a:srgbClr val="333333"/>
                </a:solidFill>
                <a:effectLst/>
                <a:latin typeface="Open Sans Light" panose="020B0606030504020204" pitchFamily="34" charset="0"/>
              </a:rPr>
              <a:t>csl</a:t>
            </a:r>
            <a:endParaRPr lang="sv-SE" sz="1200" dirty="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endParaRPr lang="sv-SE" sz="1200" dirty="0">
              <a:solidFill>
                <a:srgbClr val="333333"/>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13</a:t>
            </a:fld>
            <a:endParaRPr lang="sv-SE"/>
          </a:p>
        </p:txBody>
      </p:sp>
    </p:spTree>
    <p:extLst>
      <p:ext uri="{BB962C8B-B14F-4D97-AF65-F5344CB8AC3E}">
        <p14:creationId xmlns:p14="http://schemas.microsoft.com/office/powerpoint/2010/main" val="424127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Viktigt att notera är att sektorerna inte är exakt samma som sektorerna som beskrivs i beredskapssystemet.</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14</a:t>
            </a:fld>
            <a:endParaRPr lang="sv-SE"/>
          </a:p>
        </p:txBody>
      </p:sp>
    </p:spTree>
    <p:extLst>
      <p:ext uri="{BB962C8B-B14F-4D97-AF65-F5344CB8AC3E}">
        <p14:creationId xmlns:p14="http://schemas.microsoft.com/office/powerpoint/2010/main" val="58754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Cybersäkerhetslagen </a:t>
            </a:r>
            <a:r>
              <a:rPr lang="sv-SE" b="1" dirty="0"/>
              <a:t>delar upp verksamhetsutövarna </a:t>
            </a:r>
            <a:r>
              <a:rPr lang="sv-SE" dirty="0"/>
              <a:t>som omfattas i </a:t>
            </a:r>
            <a:r>
              <a:rPr lang="sv-SE" b="1" dirty="0"/>
              <a:t>två olika kategorier:</a:t>
            </a:r>
          </a:p>
          <a:p>
            <a:pPr marL="171450" indent="-171450">
              <a:buFont typeface="Arial" panose="020B0604020202020204" pitchFamily="34" charset="0"/>
              <a:buChar char="•"/>
            </a:pPr>
            <a:r>
              <a:rPr lang="sv-SE" dirty="0"/>
              <a:t>Väsentliga</a:t>
            </a:r>
          </a:p>
          <a:p>
            <a:pPr marL="171450" indent="-171450">
              <a:buFont typeface="Arial" panose="020B0604020202020204" pitchFamily="34" charset="0"/>
              <a:buChar char="•"/>
            </a:pPr>
            <a:r>
              <a:rPr lang="sv-SE" dirty="0"/>
              <a:t>Viktiga</a:t>
            </a:r>
          </a:p>
          <a:p>
            <a:pPr marL="171450" indent="-171450">
              <a:buFont typeface="Arial" panose="020B0604020202020204" pitchFamily="34" charset="0"/>
              <a:buChar char="•"/>
            </a:pPr>
            <a:endParaRPr lang="sv-SE" dirty="0"/>
          </a:p>
          <a:p>
            <a:r>
              <a:rPr lang="sv-SE" b="1" dirty="0"/>
              <a:t>Kraven är desamma</a:t>
            </a:r>
            <a:r>
              <a:rPr lang="sv-SE" dirty="0"/>
              <a:t>, men </a:t>
            </a:r>
            <a:r>
              <a:rPr lang="sv-SE" b="1" dirty="0"/>
              <a:t>tillsyn och sanktioner skiljer lite</a:t>
            </a:r>
            <a:r>
              <a:rPr lang="sv-SE" dirty="0"/>
              <a:t> mellan de två kategorierna. </a:t>
            </a:r>
          </a:p>
          <a:p>
            <a:pPr marL="171450" indent="-171450">
              <a:spcAft>
                <a:spcPts val="100"/>
              </a:spcAft>
              <a:buFont typeface="Arial" panose="020B0604020202020204" pitchFamily="34" charset="0"/>
              <a:buChar char="•"/>
              <a:defRPr/>
            </a:pPr>
            <a:r>
              <a:rPr lang="sv-SE" sz="2000" dirty="0">
                <a:solidFill>
                  <a:schemeClr val="bg1"/>
                </a:solidFill>
                <a:latin typeface="Century Gothic"/>
              </a:rPr>
              <a:t>Olika möjligheter till tillsyn</a:t>
            </a:r>
          </a:p>
          <a:p>
            <a:pPr marL="171450" indent="-171450">
              <a:spcAft>
                <a:spcPts val="100"/>
              </a:spcAft>
              <a:buFont typeface="Arial" panose="020B0604020202020204" pitchFamily="34" charset="0"/>
              <a:buChar char="•"/>
              <a:defRPr/>
            </a:pPr>
            <a:r>
              <a:rPr lang="sv-SE" sz="2000" dirty="0">
                <a:solidFill>
                  <a:schemeClr val="bg1"/>
                </a:solidFill>
                <a:latin typeface="Century Gothic"/>
              </a:rPr>
              <a:t>Olika sanktionsbelopp</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15</a:t>
            </a:fld>
            <a:endParaRPr lang="sv-SE"/>
          </a:p>
        </p:txBody>
      </p:sp>
    </p:spTree>
    <p:extLst>
      <p:ext uri="{BB962C8B-B14F-4D97-AF65-F5344CB8AC3E}">
        <p14:creationId xmlns:p14="http://schemas.microsoft.com/office/powerpoint/2010/main" val="142268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innebär cybersäkerhetslagen för verksamhetsutövarna.</a:t>
            </a:r>
          </a:p>
          <a:p>
            <a:endParaRPr lang="sv-SE" b="1" dirty="0"/>
          </a:p>
          <a:p>
            <a:r>
              <a:rPr lang="sv-SE" b="1" dirty="0"/>
              <a:t>För att efterleva lagen behöver organisationer</a:t>
            </a:r>
            <a:r>
              <a:rPr lang="sv-SE" dirty="0"/>
              <a:t>:</a:t>
            </a:r>
          </a:p>
          <a:p>
            <a:pPr marL="171450" indent="-171450">
              <a:buFont typeface="Arial" panose="020B0604020202020204" pitchFamily="34" charset="0"/>
              <a:buChar char="•"/>
            </a:pPr>
            <a:r>
              <a:rPr lang="sv-SE" b="1" dirty="0"/>
              <a:t>Identifiera </a:t>
            </a:r>
            <a:r>
              <a:rPr lang="sv-SE" b="0" dirty="0"/>
              <a:t>ifall</a:t>
            </a:r>
            <a:r>
              <a:rPr lang="sv-SE" dirty="0"/>
              <a:t> de </a:t>
            </a:r>
            <a:r>
              <a:rPr lang="sv-SE" b="1" dirty="0"/>
              <a:t>omfattas</a:t>
            </a:r>
            <a:r>
              <a:rPr lang="sv-SE" dirty="0"/>
              <a:t> av lagen och </a:t>
            </a:r>
            <a:r>
              <a:rPr lang="sv-SE" b="1" dirty="0"/>
              <a:t>anmäla sig </a:t>
            </a:r>
            <a:r>
              <a:rPr lang="sv-SE" dirty="0"/>
              <a:t>i enlighet med Myndigheten för civilt försvars föreskrift och vägledning.</a:t>
            </a:r>
          </a:p>
          <a:p>
            <a:pPr marL="171450" indent="-171450">
              <a:buFont typeface="Arial" panose="020B0604020202020204" pitchFamily="34" charset="0"/>
              <a:buChar char="•"/>
            </a:pPr>
            <a:r>
              <a:rPr lang="sv-SE" dirty="0"/>
              <a:t>Bedöma </a:t>
            </a:r>
            <a:r>
              <a:rPr lang="sv-SE" b="1" dirty="0"/>
              <a:t>risker</a:t>
            </a:r>
            <a:r>
              <a:rPr lang="sv-SE" dirty="0"/>
              <a:t> och införa </a:t>
            </a:r>
            <a:r>
              <a:rPr lang="sv-SE" b="1" dirty="0"/>
              <a:t>säkerhetsåtgärder.</a:t>
            </a:r>
            <a:r>
              <a:rPr lang="sv-SE" dirty="0"/>
              <a:t> Syftet är att minska risken för att incidenter ska inträffa men ingen kan skydda sig helt. Det handlar också om att begränsa konsekvenserna om något ändå händer. Det finns också krav på att </a:t>
            </a:r>
            <a:r>
              <a:rPr lang="sv-SE" b="1" dirty="0"/>
              <a:t>utbilda</a:t>
            </a:r>
            <a:r>
              <a:rPr lang="sv-SE" dirty="0"/>
              <a:t>, särskilt ledningen behöver ha nödvändig förståelse för att kunna ta ansvar för säkerheten. </a:t>
            </a:r>
          </a:p>
          <a:p>
            <a:pPr marL="171450" indent="-171450">
              <a:buFont typeface="Arial" panose="020B0604020202020204" pitchFamily="34" charset="0"/>
              <a:buChar char="•"/>
            </a:pPr>
            <a:r>
              <a:rPr lang="sv-SE" b="1" dirty="0"/>
              <a:t>Rapportera in betydande incidenter </a:t>
            </a:r>
            <a:r>
              <a:rPr lang="sv-SE" dirty="0"/>
              <a:t>som inträffar till Myndigheten för civilt försvar. Syftet är att kunna varna andra som riskerar att drabbas, att kunna samordna insatser och att få en samlad bild av incidenter som inträffar, inte minst för att kunna analysera och återföra erfarenheter. </a:t>
            </a:r>
          </a:p>
          <a:p>
            <a:pPr marL="171450" indent="-171450">
              <a:buFont typeface="Arial" panose="020B0604020202020204" pitchFamily="34" charset="0"/>
              <a:buChar char="•"/>
            </a:pPr>
            <a:r>
              <a:rPr lang="sv-SE" dirty="0"/>
              <a:t>Förbereda sig och vara beredda på </a:t>
            </a:r>
            <a:r>
              <a:rPr lang="sv-SE" b="1" dirty="0"/>
              <a:t>tillsyn</a:t>
            </a:r>
            <a:r>
              <a:rPr lang="sv-SE" b="0" dirty="0"/>
              <a:t> enligt gällande lagar och regler</a:t>
            </a:r>
            <a:r>
              <a:rPr lang="sv-SE" dirty="0"/>
              <a:t>.</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16</a:t>
            </a:fld>
            <a:endParaRPr lang="sv-SE"/>
          </a:p>
        </p:txBody>
      </p:sp>
    </p:spTree>
    <p:extLst>
      <p:ext uri="{BB962C8B-B14F-4D97-AF65-F5344CB8AC3E}">
        <p14:creationId xmlns:p14="http://schemas.microsoft.com/office/powerpoint/2010/main" val="268954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cybersäkerhetslagen ska </a:t>
            </a:r>
            <a:r>
              <a:rPr lang="sv-SE" b="1" dirty="0"/>
              <a:t>varje verksamhetsutövare anmäla sin verksamhet </a:t>
            </a:r>
            <a:r>
              <a:rPr lang="sv-SE" dirty="0"/>
              <a:t>oavsett sektor. Anmälan görs till Myndigheten för civilt försvar.</a:t>
            </a:r>
          </a:p>
          <a:p>
            <a:endParaRPr lang="sv-SE" dirty="0"/>
          </a:p>
          <a:p>
            <a:r>
              <a:rPr lang="sv-SE" dirty="0"/>
              <a:t>Verksamheter måste därför:</a:t>
            </a:r>
          </a:p>
          <a:p>
            <a:pPr marL="171450" indent="-171450">
              <a:buFont typeface="Arial" panose="020B0604020202020204" pitchFamily="34" charset="0"/>
              <a:buChar char="•"/>
            </a:pPr>
            <a:r>
              <a:rPr lang="sv-SE" dirty="0"/>
              <a:t>Själva identifiera och analysera ifall verksamheten omfattas av lagen. </a:t>
            </a:r>
          </a:p>
          <a:p>
            <a:pPr marL="171450" indent="-171450">
              <a:buFont typeface="Arial" panose="020B0604020202020204" pitchFamily="34" charset="0"/>
              <a:buChar char="•"/>
            </a:pPr>
            <a:r>
              <a:rPr lang="sv-SE" dirty="0"/>
              <a:t>Anmäla verksamheten för samtliga sektorer som verksamheten tillhör.</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Identifiering och anmälan ska göras utifrån föreskrift med kompletterande vägledning.</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Mer information finns på ncsc.se/</a:t>
            </a:r>
            <a:r>
              <a:rPr lang="sv-SE" dirty="0" err="1"/>
              <a:t>csl</a:t>
            </a:r>
            <a:r>
              <a:rPr lang="sv-SE" dirty="0"/>
              <a:t>.</a:t>
            </a:r>
          </a:p>
        </p:txBody>
      </p:sp>
      <p:sp>
        <p:nvSpPr>
          <p:cNvPr id="4" name="Platshållare för bildnummer 3"/>
          <p:cNvSpPr>
            <a:spLocks noGrp="1"/>
          </p:cNvSpPr>
          <p:nvPr>
            <p:ph type="sldNum" sz="quarter" idx="5"/>
          </p:nvPr>
        </p:nvSpPr>
        <p:spPr/>
        <p:txBody>
          <a:bodyPr/>
          <a:lstStyle/>
          <a:p>
            <a:fld id="{5A73E5DC-3020-47B7-8ED6-DB931FEB4490}" type="slidenum">
              <a:rPr lang="sv-SE" smtClean="0"/>
              <a:t>17</a:t>
            </a:fld>
            <a:endParaRPr lang="sv-SE"/>
          </a:p>
        </p:txBody>
      </p:sp>
    </p:spTree>
    <p:extLst>
      <p:ext uri="{BB962C8B-B14F-4D97-AF65-F5344CB8AC3E}">
        <p14:creationId xmlns:p14="http://schemas.microsoft.com/office/powerpoint/2010/main" val="2637891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dirty="0"/>
              <a:t>Cybersäkerhetslagen ger </a:t>
            </a:r>
            <a:r>
              <a:rPr lang="sv-SE" sz="1200" b="1" dirty="0"/>
              <a:t>tydliga och skarpa krav på arbetet med säkerhetsåtgärder</a:t>
            </a:r>
            <a:r>
              <a:rPr lang="sv-SE" sz="1200" dirty="0"/>
              <a:t>. Det anges särskilt att det ska finnas rutiner för hantering av</a:t>
            </a:r>
            <a:r>
              <a:rPr lang="sv-SE" sz="1200" b="1" dirty="0"/>
              <a:t> incidenter</a:t>
            </a:r>
            <a:r>
              <a:rPr lang="sv-SE" sz="1200" dirty="0"/>
              <a:t>, för </a:t>
            </a:r>
            <a:r>
              <a:rPr lang="sv-SE" sz="1200" b="1" dirty="0"/>
              <a:t>personalsäkerhe</a:t>
            </a:r>
            <a:r>
              <a:rPr lang="sv-SE" sz="1200" dirty="0"/>
              <a:t>t och ett antal områden till.  </a:t>
            </a:r>
          </a:p>
          <a:p>
            <a:pPr fontAlgn="base"/>
            <a:endParaRPr lang="sv-SE" sz="1200" dirty="0"/>
          </a:p>
          <a:p>
            <a:pPr fontAlgn="base"/>
            <a:r>
              <a:rPr lang="sv-SE" sz="1200" dirty="0"/>
              <a:t>För att kunna införa de säkerhetsåtgärder som behövs måste man ju först veta vilka risker som finns för verksamheten eller organisationen, det pratade vi ju nyss om.</a:t>
            </a:r>
          </a:p>
          <a:p>
            <a:pPr fontAlgn="base"/>
            <a:endParaRPr lang="sv-SE" sz="1200" dirty="0"/>
          </a:p>
          <a:p>
            <a:pPr fontAlgn="base"/>
            <a:r>
              <a:rPr lang="sv-SE" sz="1200" dirty="0"/>
              <a:t>Det ställs även krav på </a:t>
            </a:r>
            <a:r>
              <a:rPr lang="sv-SE" sz="1200" b="1" dirty="0"/>
              <a:t>kontinuitetshantering</a:t>
            </a:r>
            <a:r>
              <a:rPr lang="sv-SE" sz="1200" dirty="0"/>
              <a:t>, det vill säga att NIS2-verksamheter har en plan för hur verksamheten ska kunna fortsätta fungera under en incident och även hur det är tänkt att arbetet med att återgå till normalläge ska ske. Till exempel hur vi får upp våra </a:t>
            </a:r>
            <a:r>
              <a:rPr lang="sv-SE" sz="1200" dirty="0" err="1"/>
              <a:t>it-system</a:t>
            </a:r>
            <a:r>
              <a:rPr lang="sv-SE" sz="1200" dirty="0"/>
              <a:t> igen och i vilken ordning.</a:t>
            </a:r>
          </a:p>
          <a:p>
            <a:pPr fontAlgn="base"/>
            <a:endParaRPr lang="sv-SE" sz="1200" dirty="0"/>
          </a:p>
          <a:p>
            <a:pPr fontAlgn="base"/>
            <a:r>
              <a:rPr lang="sv-SE" sz="1200" b="1" dirty="0"/>
              <a:t>Säkerhet i leveranskedjan </a:t>
            </a:r>
            <a:r>
              <a:rPr lang="sv-SE" sz="1200" dirty="0"/>
              <a:t>är ett område som betonas mer än tidigare, det vill säga att </a:t>
            </a:r>
            <a:r>
              <a:rPr lang="sv-SE" sz="1200" b="0" i="0" kern="1200" dirty="0">
                <a:solidFill>
                  <a:srgbClr val="FFFFFF"/>
                </a:solidFill>
                <a:effectLst/>
                <a:latin typeface="+mn-lt"/>
                <a:ea typeface="+mn-ea"/>
                <a:cs typeface="+mn-cs"/>
              </a:rPr>
              <a:t>verksamhetsutövarens ansvar omfattar även dess leverantörer, exempelvis:</a:t>
            </a:r>
          </a:p>
          <a:p>
            <a:pPr marL="171450" indent="-171450" fontAlgn="base">
              <a:buFont typeface="Arial" panose="020B0604020202020204" pitchFamily="34" charset="0"/>
              <a:buChar char="•"/>
            </a:pPr>
            <a:r>
              <a:rPr lang="sv-SE" sz="1200" b="0" i="0" kern="1200" dirty="0">
                <a:solidFill>
                  <a:srgbClr val="FFFFFF"/>
                </a:solidFill>
                <a:effectLst/>
                <a:latin typeface="+mn-lt"/>
                <a:ea typeface="+mn-ea"/>
                <a:cs typeface="+mn-cs"/>
              </a:rPr>
              <a:t>Krav på informations- och cybersäkerhetsarbete i leverantörsavtal </a:t>
            </a:r>
          </a:p>
          <a:p>
            <a:pPr marL="171450" indent="-171450" fontAlgn="base">
              <a:buFont typeface="Arial" panose="020B0604020202020204" pitchFamily="34" charset="0"/>
              <a:buChar char="•"/>
            </a:pPr>
            <a:r>
              <a:rPr lang="sv-SE" sz="1200" b="0" i="0" kern="1200" dirty="0">
                <a:solidFill>
                  <a:srgbClr val="FFFFFF"/>
                </a:solidFill>
                <a:effectLst/>
                <a:latin typeface="+mn-lt"/>
                <a:ea typeface="+mn-ea"/>
                <a:cs typeface="+mn-cs"/>
              </a:rPr>
              <a:t>Uppföljning av att avtalskraven uppfylls och efterlevs</a:t>
            </a:r>
          </a:p>
          <a:p>
            <a:pPr fontAlgn="base"/>
            <a:endParaRPr lang="sv-SE" sz="1200" dirty="0"/>
          </a:p>
          <a:p>
            <a:pPr fontAlgn="base"/>
            <a:r>
              <a:rPr lang="sv-SE" sz="1200" dirty="0"/>
              <a:t>Det ställs även krav på </a:t>
            </a:r>
            <a:r>
              <a:rPr lang="sv-SE" sz="1200" b="1" dirty="0"/>
              <a:t>ledningen</a:t>
            </a:r>
            <a:r>
              <a:rPr lang="sv-SE" sz="1200" dirty="0"/>
              <a:t> där deras </a:t>
            </a:r>
            <a:r>
              <a:rPr lang="sv-SE" sz="1200" b="1" dirty="0"/>
              <a:t>ansvar och utbildning </a:t>
            </a:r>
            <a:r>
              <a:rPr lang="sv-SE" sz="1200" dirty="0"/>
              <a:t>pekas ut särskilt.</a:t>
            </a:r>
          </a:p>
          <a:p>
            <a:pPr fontAlgn="base"/>
            <a:endParaRPr lang="sv-SE"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sv-SE" sz="1200" dirty="0"/>
              <a:t>Det finns flera olika stöd i arbetet som NCSC ger och i slutet av presentationen återfinns mer information om dessa.</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18</a:t>
            </a:fld>
            <a:endParaRPr lang="sv-SE"/>
          </a:p>
        </p:txBody>
      </p:sp>
    </p:spTree>
    <p:extLst>
      <p:ext uri="{BB962C8B-B14F-4D97-AF65-F5344CB8AC3E}">
        <p14:creationId xmlns:p14="http://schemas.microsoft.com/office/powerpoint/2010/main" val="3983924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a:lnSpc>
                <a:spcPts val="1800"/>
              </a:lnSpc>
              <a:spcBef>
                <a:spcPts val="0"/>
              </a:spcBef>
              <a:spcAft>
                <a:spcPts val="0"/>
              </a:spcAft>
            </a:pPr>
            <a:r>
              <a:rPr lang="sv-SE" sz="1200" dirty="0">
                <a:solidFill>
                  <a:srgbClr val="333333"/>
                </a:solidFill>
                <a:effectLst/>
                <a:latin typeface="Poppins" panose="00000500000000000000" pitchFamily="2" charset="0"/>
              </a:rPr>
              <a:t>Ett område som betonas särskilt i cybersäkerhetslagen är </a:t>
            </a:r>
            <a:r>
              <a:rPr lang="sv-SE" sz="1200" b="1" dirty="0">
                <a:solidFill>
                  <a:srgbClr val="333333"/>
                </a:solidFill>
                <a:effectLst/>
                <a:latin typeface="Poppins" panose="00000500000000000000" pitchFamily="2" charset="0"/>
              </a:rPr>
              <a:t>ledningens ansvar. </a:t>
            </a:r>
          </a:p>
          <a:p>
            <a:pPr marL="0" marR="0">
              <a:lnSpc>
                <a:spcPts val="1800"/>
              </a:lnSpc>
              <a:spcBef>
                <a:spcPts val="0"/>
              </a:spcBef>
              <a:spcAft>
                <a:spcPts val="0"/>
              </a:spcAft>
            </a:pPr>
            <a:endParaRPr lang="sv-SE" sz="1200" b="1" dirty="0">
              <a:solidFill>
                <a:srgbClr val="333333"/>
              </a:solidFill>
              <a:effectLst/>
              <a:latin typeface="Poppins" panose="00000500000000000000" pitchFamily="2" charset="0"/>
            </a:endParaRPr>
          </a:p>
          <a:p>
            <a:pPr marL="0" marR="0">
              <a:lnSpc>
                <a:spcPts val="1800"/>
              </a:lnSpc>
              <a:spcBef>
                <a:spcPts val="0"/>
              </a:spcBef>
              <a:spcAft>
                <a:spcPts val="0"/>
              </a:spcAft>
            </a:pPr>
            <a:r>
              <a:rPr lang="sv-SE" sz="1200" b="1" dirty="0">
                <a:solidFill>
                  <a:srgbClr val="333333"/>
                </a:solidFill>
                <a:effectLst/>
                <a:latin typeface="Poppins" panose="00000500000000000000" pitchFamily="2" charset="0"/>
              </a:rPr>
              <a:t>Vem är ledningen </a:t>
            </a:r>
            <a:r>
              <a:rPr lang="sv-SE" sz="1200" dirty="0">
                <a:solidFill>
                  <a:srgbClr val="333333"/>
                </a:solidFill>
                <a:effectLst/>
                <a:latin typeface="Poppins" panose="00000500000000000000" pitchFamily="2" charset="0"/>
              </a:rPr>
              <a:t>enligt cybersäkerhetslagen?</a:t>
            </a:r>
          </a:p>
          <a:p>
            <a:pPr marL="171450" indent="-171450" rtl="0" fontAlgn="ctr">
              <a:spcBef>
                <a:spcPts val="0"/>
              </a:spcBef>
              <a:spcAft>
                <a:spcPts val="0"/>
              </a:spcAft>
              <a:buFont typeface="Arial" panose="020B0604020202020204" pitchFamily="34" charset="0"/>
              <a:buChar char="•"/>
            </a:pPr>
            <a:r>
              <a:rPr lang="sv-SE" sz="1200" dirty="0">
                <a:solidFill>
                  <a:srgbClr val="333333"/>
                </a:solidFill>
                <a:effectLst/>
                <a:latin typeface="Open Sans Light" panose="020B0606030504020204" pitchFamily="34" charset="0"/>
              </a:rPr>
              <a:t>för aktiebolag: </a:t>
            </a:r>
            <a:r>
              <a:rPr lang="sv-SE" sz="1200" b="1" dirty="0">
                <a:solidFill>
                  <a:srgbClr val="333333"/>
                </a:solidFill>
                <a:effectLst/>
                <a:latin typeface="Open Sans Light" panose="020B0606030504020204" pitchFamily="34" charset="0"/>
              </a:rPr>
              <a:t>styrelse och vd</a:t>
            </a:r>
            <a:r>
              <a:rPr lang="sv-SE" sz="1200" dirty="0">
                <a:solidFill>
                  <a:srgbClr val="333333"/>
                </a:solidFill>
                <a:effectLst/>
                <a:latin typeface="Open Sans Light" panose="020B0606030504020204" pitchFamily="34" charset="0"/>
              </a:rPr>
              <a:t>,</a:t>
            </a:r>
            <a:endParaRPr lang="sv-SE" sz="1200" dirty="0">
              <a:solidFill>
                <a:srgbClr val="333333"/>
              </a:solidFill>
              <a:effectLst/>
              <a:latin typeface="Calibri" panose="020F0502020204030204" pitchFamily="34" charset="0"/>
            </a:endParaRPr>
          </a:p>
          <a:p>
            <a:pPr marL="171450" indent="-171450" rtl="0" fontAlgn="ctr">
              <a:spcBef>
                <a:spcPts val="0"/>
              </a:spcBef>
              <a:spcAft>
                <a:spcPts val="0"/>
              </a:spcAft>
              <a:buFont typeface="Arial" panose="020B0604020202020204" pitchFamily="34" charset="0"/>
              <a:buChar char="•"/>
            </a:pPr>
            <a:r>
              <a:rPr lang="sv-SE" sz="1200" dirty="0">
                <a:solidFill>
                  <a:srgbClr val="333333"/>
                </a:solidFill>
                <a:effectLst/>
                <a:latin typeface="Open Sans Light" panose="020B0606030504020204" pitchFamily="34" charset="0"/>
              </a:rPr>
              <a:t>för statliga myndigheter: </a:t>
            </a:r>
            <a:r>
              <a:rPr lang="sv-SE" sz="1200" b="1" dirty="0">
                <a:solidFill>
                  <a:srgbClr val="333333"/>
                </a:solidFill>
                <a:effectLst/>
                <a:latin typeface="Open Sans Light" panose="020B0606030504020204" pitchFamily="34" charset="0"/>
              </a:rPr>
              <a:t>generaldirektören och de anställda som utövar ledningsfunktioner</a:t>
            </a:r>
            <a:r>
              <a:rPr lang="sv-SE" sz="1200" dirty="0">
                <a:solidFill>
                  <a:srgbClr val="333333"/>
                </a:solidFill>
                <a:effectLst/>
                <a:latin typeface="Open Sans Light" panose="020B0606030504020204" pitchFamily="34" charset="0"/>
              </a:rPr>
              <a:t>,</a:t>
            </a:r>
            <a:endParaRPr lang="sv-SE" sz="1200" dirty="0">
              <a:solidFill>
                <a:srgbClr val="333333"/>
              </a:solidFill>
              <a:effectLst/>
              <a:latin typeface="Calibri" panose="020F0502020204030204" pitchFamily="34" charset="0"/>
            </a:endParaRPr>
          </a:p>
          <a:p>
            <a:pPr marL="171450" indent="-171450" rtl="0" fontAlgn="ctr">
              <a:spcBef>
                <a:spcPts val="0"/>
              </a:spcBef>
              <a:spcAft>
                <a:spcPts val="0"/>
              </a:spcAft>
              <a:buFont typeface="Arial" panose="020B0604020202020204" pitchFamily="34" charset="0"/>
              <a:buChar char="•"/>
            </a:pPr>
            <a:r>
              <a:rPr lang="sv-SE" sz="1200" dirty="0">
                <a:solidFill>
                  <a:srgbClr val="333333"/>
                </a:solidFill>
                <a:effectLst/>
                <a:latin typeface="Open Sans Light" panose="020B0606030504020204" pitchFamily="34" charset="0"/>
              </a:rPr>
              <a:t>för regioner och kommuner: </a:t>
            </a:r>
            <a:r>
              <a:rPr lang="sv-SE" sz="1200" b="1" dirty="0">
                <a:solidFill>
                  <a:srgbClr val="333333"/>
                </a:solidFill>
                <a:effectLst/>
                <a:latin typeface="Open Sans Light" panose="020B0606030504020204" pitchFamily="34" charset="0"/>
              </a:rPr>
              <a:t>regions- eller kommunstyrelse.</a:t>
            </a:r>
            <a:endParaRPr lang="sv-SE" sz="1200" b="1" dirty="0">
              <a:solidFill>
                <a:srgbClr val="333333"/>
              </a:solidFill>
              <a:effectLst/>
              <a:latin typeface="Poppins" panose="00000500000000000000" pitchFamily="2" charset="0"/>
            </a:endParaRPr>
          </a:p>
          <a:p>
            <a:pPr marL="0" marR="0">
              <a:lnSpc>
                <a:spcPts val="1800"/>
              </a:lnSpc>
              <a:spcBef>
                <a:spcPts val="0"/>
              </a:spcBef>
              <a:spcAft>
                <a:spcPts val="0"/>
              </a:spcAft>
            </a:pPr>
            <a:endParaRPr lang="sv-SE" sz="1200" dirty="0">
              <a:solidFill>
                <a:srgbClr val="333333"/>
              </a:solidFill>
              <a:effectLst/>
              <a:latin typeface="Poppins" panose="00000500000000000000" pitchFamily="2" charset="0"/>
            </a:endParaRPr>
          </a:p>
          <a:p>
            <a:pPr marL="0" marR="0">
              <a:lnSpc>
                <a:spcPts val="1800"/>
              </a:lnSpc>
              <a:spcBef>
                <a:spcPts val="0"/>
              </a:spcBef>
              <a:spcAft>
                <a:spcPts val="0"/>
              </a:spcAft>
            </a:pPr>
            <a:r>
              <a:rPr lang="sv-SE" sz="1200" dirty="0">
                <a:solidFill>
                  <a:srgbClr val="333333"/>
                </a:solidFill>
                <a:effectLst/>
                <a:latin typeface="Poppins" panose="00000500000000000000" pitchFamily="2" charset="0"/>
              </a:rPr>
              <a:t>Ledningen är alltså de som </a:t>
            </a:r>
            <a:r>
              <a:rPr lang="sv-SE" sz="1200" b="1" dirty="0">
                <a:solidFill>
                  <a:srgbClr val="333333"/>
                </a:solidFill>
                <a:effectLst/>
                <a:latin typeface="Poppins" panose="00000500000000000000" pitchFamily="2" charset="0"/>
              </a:rPr>
              <a:t>ansvarar</a:t>
            </a:r>
            <a:r>
              <a:rPr lang="sv-SE" sz="1200" dirty="0">
                <a:solidFill>
                  <a:srgbClr val="333333"/>
                </a:solidFill>
                <a:effectLst/>
                <a:latin typeface="Poppins" panose="00000500000000000000" pitchFamily="2" charset="0"/>
              </a:rPr>
              <a:t> för de säkerhetsåtgärder organisationen behöver införa. </a:t>
            </a:r>
          </a:p>
          <a:p>
            <a:pPr marL="0" marR="0">
              <a:lnSpc>
                <a:spcPts val="1800"/>
              </a:lnSpc>
              <a:spcBef>
                <a:spcPts val="0"/>
              </a:spcBef>
              <a:spcAft>
                <a:spcPts val="0"/>
              </a:spcAft>
            </a:pPr>
            <a:endParaRPr lang="sv-SE" sz="1200" dirty="0">
              <a:solidFill>
                <a:srgbClr val="333333"/>
              </a:solidFill>
              <a:effectLst/>
              <a:latin typeface="Poppins" panose="00000500000000000000" pitchFamily="2" charset="0"/>
            </a:endParaRPr>
          </a:p>
          <a:p>
            <a:pPr marL="0" marR="0">
              <a:lnSpc>
                <a:spcPts val="1800"/>
              </a:lnSpc>
              <a:spcBef>
                <a:spcPts val="0"/>
              </a:spcBef>
              <a:spcAft>
                <a:spcPts val="0"/>
              </a:spcAft>
            </a:pPr>
            <a:r>
              <a:rPr lang="sv-SE" sz="1200" dirty="0">
                <a:solidFill>
                  <a:srgbClr val="333333"/>
                </a:solidFill>
                <a:effectLst/>
                <a:latin typeface="Poppins" panose="00000500000000000000" pitchFamily="2" charset="0"/>
              </a:rPr>
              <a:t>Nästa krav som ställs på ledningen är att de ska </a:t>
            </a:r>
            <a:r>
              <a:rPr lang="sv-SE" sz="1200" b="1" dirty="0">
                <a:solidFill>
                  <a:srgbClr val="333333"/>
                </a:solidFill>
                <a:effectLst/>
                <a:latin typeface="Poppins" panose="00000500000000000000" pitchFamily="2" charset="0"/>
              </a:rPr>
              <a:t>utbilda sig</a:t>
            </a:r>
            <a:r>
              <a:rPr lang="sv-SE" sz="1200" dirty="0">
                <a:solidFill>
                  <a:srgbClr val="333333"/>
                </a:solidFill>
                <a:effectLst/>
                <a:latin typeface="Poppins" panose="00000500000000000000" pitchFamily="2" charset="0"/>
              </a:rPr>
              <a:t>. Det är ju ett måste att den som ska ta ansvar för en fråga faktiskt förstår det den ansvarar för och därför krävs grundläggande </a:t>
            </a:r>
            <a:r>
              <a:rPr lang="sv-SE" sz="1200" b="1" dirty="0">
                <a:solidFill>
                  <a:srgbClr val="333333"/>
                </a:solidFill>
                <a:effectLst/>
                <a:latin typeface="Poppins" panose="00000500000000000000" pitchFamily="2" charset="0"/>
              </a:rPr>
              <a:t>förståelse</a:t>
            </a:r>
            <a:r>
              <a:rPr lang="sv-SE" sz="1200" dirty="0">
                <a:solidFill>
                  <a:srgbClr val="333333"/>
                </a:solidFill>
                <a:effectLst/>
                <a:latin typeface="Poppins" panose="00000500000000000000" pitchFamily="2" charset="0"/>
              </a:rPr>
              <a:t> för </a:t>
            </a:r>
            <a:r>
              <a:rPr lang="sv-SE" sz="1200" b="1" dirty="0">
                <a:solidFill>
                  <a:srgbClr val="333333"/>
                </a:solidFill>
                <a:effectLst/>
                <a:latin typeface="Poppins" panose="00000500000000000000" pitchFamily="2" charset="0"/>
              </a:rPr>
              <a:t>riskbaserat och systematiskt arbetssätt</a:t>
            </a:r>
            <a:r>
              <a:rPr lang="sv-SE" sz="1200" dirty="0">
                <a:solidFill>
                  <a:srgbClr val="333333"/>
                </a:solidFill>
                <a:effectLst/>
                <a:latin typeface="Poppins" panose="00000500000000000000" pitchFamily="2" charset="0"/>
              </a:rPr>
              <a:t>, men utbildningskravet kommer </a:t>
            </a:r>
            <a:r>
              <a:rPr lang="sv-SE" sz="1200" b="1" dirty="0">
                <a:solidFill>
                  <a:srgbClr val="333333"/>
                </a:solidFill>
                <a:effectLst/>
                <a:latin typeface="Poppins" panose="00000500000000000000" pitchFamily="2" charset="0"/>
              </a:rPr>
              <a:t>specificeras i föreskrifter</a:t>
            </a:r>
            <a:r>
              <a:rPr lang="sv-SE" sz="1200" dirty="0">
                <a:solidFill>
                  <a:srgbClr val="333333"/>
                </a:solidFill>
                <a:effectLst/>
                <a:latin typeface="Poppins" panose="00000500000000000000" pitchFamily="2" charset="0"/>
              </a:rPr>
              <a:t>. </a:t>
            </a:r>
            <a:endParaRPr lang="sv-SE" sz="1200" dirty="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sv-SE" sz="1200" dirty="0">
              <a:solidFill>
                <a:srgbClr val="333333"/>
              </a:solidFill>
              <a:effectLst/>
              <a:latin typeface="Open Sans Light" panose="020B0606030504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sv-SE" sz="1200" dirty="0">
                <a:solidFill>
                  <a:srgbClr val="333333"/>
                </a:solidFill>
                <a:effectLst/>
                <a:latin typeface="Open Sans Light" panose="020B0606030504020204" pitchFamily="34" charset="0"/>
              </a:rPr>
              <a:t>Eftersom det är </a:t>
            </a:r>
            <a:r>
              <a:rPr lang="sv-SE" sz="1200" b="1" dirty="0">
                <a:solidFill>
                  <a:srgbClr val="333333"/>
                </a:solidFill>
                <a:effectLst/>
                <a:latin typeface="Open Sans Light" panose="020B0606030504020204" pitchFamily="34" charset="0"/>
              </a:rPr>
              <a:t>ledningen</a:t>
            </a:r>
            <a:r>
              <a:rPr lang="sv-SE" sz="1200" dirty="0">
                <a:solidFill>
                  <a:srgbClr val="333333"/>
                </a:solidFill>
                <a:effectLst/>
                <a:latin typeface="Open Sans Light" panose="020B0606030504020204" pitchFamily="34" charset="0"/>
              </a:rPr>
              <a:t> som har </a:t>
            </a:r>
            <a:r>
              <a:rPr lang="sv-SE" sz="1200" b="1" dirty="0">
                <a:solidFill>
                  <a:srgbClr val="333333"/>
                </a:solidFill>
                <a:effectLst/>
                <a:latin typeface="Open Sans Light" panose="020B0606030504020204" pitchFamily="34" charset="0"/>
              </a:rPr>
              <a:t>ansvaret</a:t>
            </a:r>
            <a:r>
              <a:rPr lang="sv-SE" sz="1200" dirty="0">
                <a:solidFill>
                  <a:srgbClr val="333333"/>
                </a:solidFill>
                <a:effectLst/>
                <a:latin typeface="Open Sans Light" panose="020B0606030504020204" pitchFamily="34" charset="0"/>
              </a:rPr>
              <a:t> för organisationens säkerhetsåtgärder är det också ledningen som </a:t>
            </a:r>
            <a:r>
              <a:rPr lang="sv-SE" sz="1200" b="1" dirty="0">
                <a:solidFill>
                  <a:srgbClr val="333333"/>
                </a:solidFill>
                <a:effectLst/>
                <a:latin typeface="Open Sans Light" panose="020B0606030504020204" pitchFamily="34" charset="0"/>
              </a:rPr>
              <a:t>står till svars </a:t>
            </a:r>
            <a:r>
              <a:rPr lang="sv-SE" sz="1200" dirty="0">
                <a:solidFill>
                  <a:srgbClr val="333333"/>
                </a:solidFill>
                <a:effectLst/>
                <a:latin typeface="Open Sans Light" panose="020B0606030504020204" pitchFamily="34" charset="0"/>
              </a:rPr>
              <a:t>om de inte införts eller är bristfälliga. </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19</a:t>
            </a:fld>
            <a:endParaRPr lang="sv-SE"/>
          </a:p>
        </p:txBody>
      </p:sp>
    </p:spTree>
    <p:extLst>
      <p:ext uri="{BB962C8B-B14F-4D97-AF65-F5344CB8AC3E}">
        <p14:creationId xmlns:p14="http://schemas.microsoft.com/office/powerpoint/2010/main" val="157134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Säkerhet i leveranskedjan </a:t>
            </a:r>
            <a:r>
              <a:rPr lang="sv-SE" sz="1200" dirty="0"/>
              <a:t>är ett område som betonas särskilt i cybersäkerhetslagen. </a:t>
            </a:r>
            <a:r>
              <a:rPr lang="sv-SE" b="0" dirty="0"/>
              <a:t>Om man är en verksamhetsutövare enligt lagen, så måste man ju uppfylla kraven vi gått igenom. </a:t>
            </a:r>
            <a:br>
              <a:rPr lang="sv-SE" b="0" dirty="0"/>
            </a:br>
            <a:r>
              <a:rPr lang="sv-SE" b="0" dirty="0"/>
              <a:t>Man måste också se till att de </a:t>
            </a:r>
            <a:r>
              <a:rPr lang="sv-SE" b="1" u="none" dirty="0"/>
              <a:t>underleverantörer</a:t>
            </a:r>
            <a:r>
              <a:rPr lang="sv-SE" b="0" u="none" dirty="0"/>
              <a:t> man har i sin tur uppfyller kraven. </a:t>
            </a:r>
          </a:p>
          <a:p>
            <a:endParaRPr lang="sv-SE" b="0" u="none" dirty="0"/>
          </a:p>
          <a:p>
            <a:r>
              <a:rPr lang="sv-SE" b="0" u="none" dirty="0"/>
              <a:t>Organisationer måste därför:</a:t>
            </a:r>
          </a:p>
          <a:p>
            <a:pPr marL="171450" indent="-171450">
              <a:buFont typeface="Arial" panose="020B0604020202020204" pitchFamily="34" charset="0"/>
              <a:buChar char="•"/>
            </a:pPr>
            <a:r>
              <a:rPr lang="sv-SE" b="0" u="none" dirty="0" err="1"/>
              <a:t>Kravställa</a:t>
            </a:r>
            <a:r>
              <a:rPr lang="sv-SE" b="0" u="none" dirty="0"/>
              <a:t> cybersäkerhet i leverantörsavtal</a:t>
            </a:r>
          </a:p>
          <a:p>
            <a:pPr marL="171450" indent="-171450">
              <a:buFont typeface="Arial" panose="020B0604020202020204" pitchFamily="34" charset="0"/>
              <a:buChar char="•"/>
            </a:pPr>
            <a:r>
              <a:rPr lang="sv-SE" b="0" u="none" dirty="0"/>
              <a:t>Följa upp så att avtalen uppfylls och efterlevs till exempel genom revision</a:t>
            </a:r>
          </a:p>
          <a:p>
            <a:pPr marL="171450" indent="-171450">
              <a:buFont typeface="Arial" panose="020B0604020202020204" pitchFamily="34" charset="0"/>
              <a:buChar char="•"/>
            </a:pPr>
            <a:r>
              <a:rPr lang="sv-SE" b="0" u="none" dirty="0"/>
              <a:t>Komma överens om rutiner vid incidenter och tillsyn</a:t>
            </a:r>
          </a:p>
          <a:p>
            <a:endParaRPr lang="sv-SE"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u="none" dirty="0"/>
              <a:t>Det kommer behövas riskbedömningar och säkerhetsåtgärder även för leverantörskedjan. Man behöver därför komma överens, inte bara för det löpande arbetet utan också för särskilda situationer med tydliga ansvar och arbetssätt.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dirty="0"/>
          </a:p>
          <a:p>
            <a:pPr marL="0" marR="0" lvl="0" indent="0" algn="l" defTabSz="914400" rtl="0" eaLnBrk="1" fontAlgn="auto" latinLnBrk="0" hangingPunct="1">
              <a:lnSpc>
                <a:spcPct val="107000"/>
              </a:lnSpc>
              <a:spcBef>
                <a:spcPts val="200"/>
              </a:spcBef>
              <a:spcAft>
                <a:spcPts val="200"/>
              </a:spcAft>
              <a:buClrTx/>
              <a:buSzTx/>
              <a:buFontTx/>
              <a:buNone/>
              <a:tabLst/>
              <a:defRPr/>
            </a:pPr>
            <a:r>
              <a:rPr lang="sv-SE" b="0" u="none" dirty="0"/>
              <a:t>Verksamhetsutövaren ansvarar för kravställningen mot direkta leverantörer, </a:t>
            </a:r>
            <a:r>
              <a:rPr lang="sv-SE" sz="1800" dirty="0">
                <a:effectLst/>
                <a:latin typeface="Times New Roman" panose="02020603050405020304" pitchFamily="18" charset="0"/>
              </a:rPr>
              <a:t>men bör också väga in risker i andra leverantörsled. </a:t>
            </a:r>
            <a:r>
              <a:rPr lang="sv-SE" sz="1800" dirty="0">
                <a:effectLst/>
                <a:latin typeface="Garamond" panose="02020404030301010803" pitchFamily="18" charset="0"/>
                <a:cs typeface="Times New Roman" panose="02020603050405020304" pitchFamily="18" charset="0"/>
              </a:rPr>
              <a:t>D</a:t>
            </a:r>
            <a:r>
              <a:rPr lang="sv-SE" sz="1800" dirty="0">
                <a:effectLst/>
                <a:latin typeface="Garamond" panose="02020404030301010803" pitchFamily="18" charset="0"/>
                <a:ea typeface="Garamond" panose="02020404030301010803" pitchFamily="18" charset="0"/>
                <a:cs typeface="Times New Roman" panose="02020603050405020304" pitchFamily="18" charset="0"/>
              </a:rPr>
              <a:t>et innebär dock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inte</a:t>
            </a:r>
            <a:r>
              <a:rPr lang="sv-SE" sz="1800" dirty="0">
                <a:effectLst/>
                <a:latin typeface="Garamond" panose="02020404030301010803" pitchFamily="18" charset="0"/>
                <a:ea typeface="Garamond" panose="02020404030301010803" pitchFamily="18" charset="0"/>
                <a:cs typeface="Times New Roman" panose="02020603050405020304" pitchFamily="18" charset="0"/>
              </a:rPr>
              <a:t> att underleverantören omfattas av cybersäkerhetslagen och ska anmäla sig.</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20</a:t>
            </a:fld>
            <a:endParaRPr lang="sv-SE"/>
          </a:p>
        </p:txBody>
      </p:sp>
    </p:spTree>
    <p:extLst>
      <p:ext uri="{BB962C8B-B14F-4D97-AF65-F5344CB8AC3E}">
        <p14:creationId xmlns:p14="http://schemas.microsoft.com/office/powerpoint/2010/main" val="139176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Det finns mycket att säga om NIS2-direktivet och den nya cybersäkerhetslagen, den här presentationen ger övergripande och grundläggande information om den. Vi kommer idag att gå igenom:</a:t>
            </a:r>
          </a:p>
          <a:p>
            <a:endParaRPr lang="sv-SE" sz="1200" dirty="0"/>
          </a:p>
          <a:p>
            <a:r>
              <a:rPr lang="sv-SE" sz="1200" b="1" dirty="0"/>
              <a:t>Motståndskraft i samhällsviktig verksamhet </a:t>
            </a:r>
            <a:r>
              <a:rPr lang="sv-SE" sz="1200" dirty="0"/>
              <a:t>– vad är syftet med regleringen och vad vill den uppnå?</a:t>
            </a:r>
          </a:p>
          <a:p>
            <a:endParaRPr lang="sv-SE" sz="1200" dirty="0"/>
          </a:p>
          <a:p>
            <a:r>
              <a:rPr lang="sv-SE" sz="1200" b="1" dirty="0"/>
              <a:t>Vad är nytt i och med NIS2</a:t>
            </a:r>
            <a:r>
              <a:rPr lang="sv-SE" sz="1200" dirty="0"/>
              <a:t>, till skillnad från den tidigare NIS-regleringen.</a:t>
            </a:r>
          </a:p>
          <a:p>
            <a:endParaRPr lang="sv-SE" sz="1200" dirty="0"/>
          </a:p>
          <a:p>
            <a:r>
              <a:rPr lang="sv-SE" sz="1200" b="1" dirty="0"/>
              <a:t>Vilka omfattas av NIS2 och vad innebär det för den som omfattas</a:t>
            </a:r>
            <a:r>
              <a:rPr lang="sv-SE" sz="1200" dirty="0"/>
              <a:t>?</a:t>
            </a:r>
          </a:p>
          <a:p>
            <a:endParaRPr lang="sv-SE" sz="1200" dirty="0"/>
          </a:p>
          <a:p>
            <a:r>
              <a:rPr lang="sv-SE" sz="1200" b="1" dirty="0"/>
              <a:t>Tillsyn och sanktioner</a:t>
            </a:r>
          </a:p>
          <a:p>
            <a:endParaRPr lang="sv-SE" sz="1200" dirty="0"/>
          </a:p>
          <a:p>
            <a:r>
              <a:rPr lang="sv-SE" sz="1200" b="1" dirty="0"/>
              <a:t>Vad händer härnäst?</a:t>
            </a:r>
          </a:p>
          <a:p>
            <a:endParaRPr lang="sv-SE" sz="1200" dirty="0"/>
          </a:p>
          <a:p>
            <a:r>
              <a:rPr lang="sv-SE" sz="1200" dirty="0"/>
              <a:t>Och slutligen titta på </a:t>
            </a:r>
            <a:r>
              <a:rPr lang="sv-SE" sz="1200" b="1" dirty="0"/>
              <a:t>Hur kan man förbereda sig och vilket stöd finns.</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a:t>
            </a:fld>
            <a:endParaRPr lang="sv-SE"/>
          </a:p>
        </p:txBody>
      </p:sp>
    </p:spTree>
    <p:extLst>
      <p:ext uri="{BB962C8B-B14F-4D97-AF65-F5344CB8AC3E}">
        <p14:creationId xmlns:p14="http://schemas.microsoft.com/office/powerpoint/2010/main" val="3561319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Slutligen ska man alltså rapportera in incidenter, likt andra regleringar till exempel GDPR. </a:t>
            </a:r>
          </a:p>
          <a:p>
            <a:r>
              <a:rPr lang="sv-SE" b="1" dirty="0"/>
              <a:t>Betydande incidenter </a:t>
            </a:r>
            <a:r>
              <a:rPr lang="sv-SE" b="0" dirty="0"/>
              <a:t>ska rapporteras </a:t>
            </a:r>
            <a:r>
              <a:rPr lang="sv-SE" b="0"/>
              <a:t>till Myndigheten för civilt försvar. </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Ju snabbare man varnar desto bättre, hellre fort och det blir lite fel (då går det att backa eller ändra) än för sent.</a:t>
            </a:r>
          </a:p>
          <a:p>
            <a:r>
              <a:rPr lang="sv-SE" b="0" dirty="0"/>
              <a:t>Om det samtidigt är fråga om en personuppgiftsincident så ska man dessutom underrätta Integritetsskyddsmyndigheten (IMY). </a:t>
            </a:r>
          </a:p>
          <a:p>
            <a:endParaRPr lang="sv-SE" b="0" dirty="0"/>
          </a:p>
          <a:p>
            <a:r>
              <a:rPr lang="sv-SE" b="0" dirty="0"/>
              <a:t>Incidentrapporteringen kommer senare att vara ensad med CER, när den regleringen också är implementerad.</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21</a:t>
            </a:fld>
            <a:endParaRPr lang="sv-SE"/>
          </a:p>
        </p:txBody>
      </p:sp>
    </p:spTree>
    <p:extLst>
      <p:ext uri="{BB962C8B-B14F-4D97-AF65-F5344CB8AC3E}">
        <p14:creationId xmlns:p14="http://schemas.microsoft.com/office/powerpoint/2010/main" val="192961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A2A2D"/>
                </a:solidFill>
                <a:effectLst/>
                <a:latin typeface="Akkurat Pro"/>
              </a:rPr>
              <a:t>Tillsyn innebär kontrollerande åtgärder som direkt syftar till att enskilda följer reglerna. </a:t>
            </a:r>
          </a:p>
          <a:p>
            <a:endParaRPr lang="sv-SE" b="0" i="0" dirty="0">
              <a:solidFill>
                <a:srgbClr val="2A2A2D"/>
              </a:solidFill>
              <a:effectLst/>
              <a:latin typeface="Akkurat Pro"/>
            </a:endParaRPr>
          </a:p>
          <a:p>
            <a:r>
              <a:rPr lang="sv-SE" dirty="0"/>
              <a:t>Tillsynen handlar förstås om att kontrollera att </a:t>
            </a:r>
            <a:r>
              <a:rPr lang="sv-SE" b="1" dirty="0"/>
              <a:t>reglerna följs</a:t>
            </a:r>
            <a:r>
              <a:rPr lang="sv-SE" dirty="0"/>
              <a:t>, så att de uppnår sitt syfte och att </a:t>
            </a:r>
            <a:r>
              <a:rPr lang="sv-SE" b="1" dirty="0"/>
              <a:t>verksamheterna är så robusta </a:t>
            </a:r>
            <a:r>
              <a:rPr lang="sv-SE" dirty="0"/>
              <a:t>som möjligt. Det kan till exempel handla </a:t>
            </a:r>
            <a:r>
              <a:rPr lang="sv-SE" b="1" dirty="0"/>
              <a:t>om granskning av dokumentation, inspektioner, intervjuer</a:t>
            </a:r>
            <a:r>
              <a:rPr lang="sv-SE" b="0" dirty="0"/>
              <a:t>, för att</a:t>
            </a:r>
            <a:r>
              <a:rPr lang="sv-SE" dirty="0"/>
              <a:t> undersöka om </a:t>
            </a:r>
            <a:r>
              <a:rPr lang="sv-SE" b="1" dirty="0"/>
              <a:t>rätt organisationer anmält sig, om de genomfört riskanalyser och vidtagit säkerhetsåtgärder och om de rapporterat incidenter </a:t>
            </a:r>
            <a:r>
              <a:rPr lang="sv-SE" dirty="0"/>
              <a:t>i enlighet med reglerna i lag och föreskrifter. Tillsynen ska också vara ett </a:t>
            </a:r>
            <a:r>
              <a:rPr lang="sv-SE" b="1" dirty="0"/>
              <a:t>stöd för verksamheten</a:t>
            </a:r>
            <a:r>
              <a:rPr lang="sv-SE" dirty="0"/>
              <a:t>, så att den kan veta att den är på rätt väg - tillsynsmyndigheterna har </a:t>
            </a:r>
            <a:r>
              <a:rPr lang="sv-SE" b="1" dirty="0"/>
              <a:t>mycket branschspecifik </a:t>
            </a:r>
            <a:r>
              <a:rPr lang="sv-SE" dirty="0"/>
              <a:t>information som ni kan ta del av.</a:t>
            </a:r>
          </a:p>
          <a:p>
            <a:br>
              <a:rPr lang="sv-SE" dirty="0"/>
            </a:br>
            <a:r>
              <a:rPr lang="sv-SE" dirty="0"/>
              <a:t>Tillsyn kan ske på olika sätt och det finns olika kategorier eller nivåer av tillsyn. Vi ska inte gå in i detalj på det här.</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23</a:t>
            </a:fld>
            <a:endParaRPr lang="sv-SE"/>
          </a:p>
        </p:txBody>
      </p:sp>
    </p:spTree>
    <p:extLst>
      <p:ext uri="{BB962C8B-B14F-4D97-AF65-F5344CB8AC3E}">
        <p14:creationId xmlns:p14="http://schemas.microsoft.com/office/powerpoint/2010/main" val="137354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varje </a:t>
            </a:r>
            <a:r>
              <a:rPr lang="sv-SE" b="1" dirty="0"/>
              <a:t>sektor finns en tillsynsmyndighet</a:t>
            </a:r>
            <a:r>
              <a:rPr lang="sv-SE" dirty="0"/>
              <a:t>, som ansvarar för tillsyn och vägledning. Det är </a:t>
            </a:r>
            <a:r>
              <a:rPr lang="sv-SE" b="1" dirty="0"/>
              <a:t>till exempel </a:t>
            </a:r>
            <a:r>
              <a:rPr lang="sv-SE" dirty="0"/>
              <a:t>Transportstyrelsen, Livsmedelsverket och Post- och telestyrelsen, men det är också ett </a:t>
            </a:r>
            <a:r>
              <a:rPr lang="sv-SE" b="1" dirty="0"/>
              <a:t>antal länsstyrelser och Läkemedelsverket</a:t>
            </a:r>
            <a:r>
              <a:rPr lang="sv-SE" dirty="0"/>
              <a:t>. Tillsynsmyndigheterna </a:t>
            </a:r>
            <a:r>
              <a:rPr lang="sv-SE" b="1" dirty="0"/>
              <a:t>styr själva hur tillsynen ska utföras</a:t>
            </a:r>
            <a:r>
              <a:rPr lang="sv-SE" dirty="0"/>
              <a:t>, men de samordnar sig också i ett gemensamt samarbetsforum.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verksamhetsutövare enligt cybersäkerhetslagen kommer ha minst en tillsynsmyndighet, men det </a:t>
            </a:r>
            <a:r>
              <a:rPr lang="sv-SE" b="1" dirty="0"/>
              <a:t>kan också vara flera </a:t>
            </a:r>
            <a:r>
              <a:rPr lang="sv-SE" dirty="0"/>
              <a:t>i de fall där organisationen bedriver verksamhet inom flera sektorer. </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24</a:t>
            </a:fld>
            <a:endParaRPr lang="sv-SE"/>
          </a:p>
        </p:txBody>
      </p:sp>
    </p:spTree>
    <p:extLst>
      <p:ext uri="{BB962C8B-B14F-4D97-AF65-F5344CB8AC3E}">
        <p14:creationId xmlns:p14="http://schemas.microsoft.com/office/powerpoint/2010/main" val="883473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Cybersäkerhetslagen kommer också med </a:t>
            </a:r>
            <a:r>
              <a:rPr lang="sv-SE" b="1" dirty="0"/>
              <a:t>stärkta sanktioner</a:t>
            </a:r>
            <a:r>
              <a:rPr lang="sv-SE" dirty="0"/>
              <a:t>. Om man </a:t>
            </a:r>
            <a:r>
              <a:rPr lang="sv-SE" b="1" dirty="0"/>
              <a:t>inte fullgör sina skyldigheter </a:t>
            </a:r>
            <a:r>
              <a:rPr lang="sv-SE" dirty="0"/>
              <a:t>enligt lagen så har tillsynsmyndigheten rätt att besluta om sanktioner.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Anledningen till att sanktionerna stärks är just för att skapa incitament att följa regleringen.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Dels finns det sanktionsavgifter. Den lägsta nivån för alla är 5000 kr och högsta nivån är olika för olika grupper av verksamhetsutövare:</a:t>
            </a:r>
          </a:p>
          <a:p>
            <a:r>
              <a:rPr lang="sv-SE" dirty="0"/>
              <a:t>För privata verksamhetsutövare som räknas som </a:t>
            </a:r>
            <a:r>
              <a:rPr lang="sv-SE" i="1" dirty="0"/>
              <a:t>väsentliga</a:t>
            </a:r>
            <a:r>
              <a:rPr lang="sv-SE" dirty="0"/>
              <a:t> kan det uppgå </a:t>
            </a:r>
            <a:r>
              <a:rPr lang="sv-SE" b="1" dirty="0"/>
              <a:t>2% av årsomsättningen </a:t>
            </a:r>
            <a:r>
              <a:rPr lang="sv-SE" dirty="0"/>
              <a:t>eller 10 miljoner EUR – </a:t>
            </a:r>
            <a:r>
              <a:rPr lang="sv-SE" b="1" dirty="0"/>
              <a:t>vilket som är högst</a:t>
            </a:r>
            <a:r>
              <a:rPr lang="sv-SE" dirty="0"/>
              <a:t>. För de som räknas som </a:t>
            </a:r>
            <a:r>
              <a:rPr lang="sv-SE" i="1" dirty="0"/>
              <a:t>viktiga </a:t>
            </a:r>
            <a:r>
              <a:rPr lang="sv-SE" i="0" dirty="0"/>
              <a:t>kan sanktionsavgiften bli upp till </a:t>
            </a:r>
            <a:r>
              <a:rPr lang="sv-SE" b="1" i="0" dirty="0"/>
              <a:t>1,4% av omsättningen </a:t>
            </a:r>
            <a:r>
              <a:rPr lang="sv-SE" i="0" dirty="0"/>
              <a:t>eller 7 miljoner EUR – vilket som är högst. </a:t>
            </a:r>
          </a:p>
          <a:p>
            <a:r>
              <a:rPr lang="sv-SE" b="1" i="0" dirty="0"/>
              <a:t>Det här bestäms i direktivet</a:t>
            </a:r>
            <a:r>
              <a:rPr lang="sv-SE" i="0" dirty="0"/>
              <a:t>. </a:t>
            </a:r>
          </a:p>
          <a:p>
            <a:endParaRPr lang="sv-SE" i="0" dirty="0"/>
          </a:p>
          <a:p>
            <a:r>
              <a:rPr lang="sv-SE" i="0" dirty="0"/>
              <a:t>För </a:t>
            </a:r>
            <a:r>
              <a:rPr lang="sv-SE" b="1" i="0" dirty="0"/>
              <a:t>offentliga</a:t>
            </a:r>
            <a:r>
              <a:rPr lang="sv-SE" i="0" dirty="0"/>
              <a:t> verksamhetsutövare får </a:t>
            </a:r>
            <a:r>
              <a:rPr lang="sv-SE" b="1" i="0" dirty="0"/>
              <a:t>medlemsstaten själv bestämma</a:t>
            </a:r>
            <a:r>
              <a:rPr lang="sv-SE" i="0" dirty="0"/>
              <a:t>, och i Sverige är det upp till </a:t>
            </a:r>
            <a:r>
              <a:rPr lang="sv-SE" b="1" i="0" dirty="0"/>
              <a:t>10 miljoner SEK</a:t>
            </a:r>
            <a:r>
              <a:rPr lang="sv-SE" i="0" dirty="0"/>
              <a:t>.</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25</a:t>
            </a:fld>
            <a:endParaRPr lang="sv-SE"/>
          </a:p>
        </p:txBody>
      </p:sp>
    </p:spTree>
    <p:extLst>
      <p:ext uri="{BB962C8B-B14F-4D97-AF65-F5344CB8AC3E}">
        <p14:creationId xmlns:p14="http://schemas.microsoft.com/office/powerpoint/2010/main" val="3696599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Sanktioner ska vara effektiva, proportionella och avskräckande med beaktande av omständigheterna i varje enskilt fall.</a:t>
            </a:r>
          </a:p>
          <a:p>
            <a:endParaRPr lang="sv-SE" dirty="0"/>
          </a:p>
          <a:p>
            <a:r>
              <a:rPr lang="sv-SE" dirty="0"/>
              <a:t>Utöver sanktionsavgifter finns det också andra typer av sanktioner.</a:t>
            </a:r>
          </a:p>
          <a:p>
            <a:endParaRPr lang="sv-SE" dirty="0"/>
          </a:p>
          <a:p>
            <a:pPr marL="0" indent="0">
              <a:buNone/>
            </a:pPr>
            <a:r>
              <a:rPr lang="sv-SE" sz="1400" b="1" dirty="0">
                <a:solidFill>
                  <a:schemeClr val="bg1"/>
                </a:solidFill>
                <a:latin typeface="Century Gothic" panose="020B0502020202020204" pitchFamily="34" charset="0"/>
              </a:rPr>
              <a:t>Några exempel på nya sanktioner som införs:</a:t>
            </a:r>
          </a:p>
          <a:p>
            <a:pPr marL="171450" indent="-171450">
              <a:buFont typeface="Arial" panose="020B0604020202020204" pitchFamily="34" charset="0"/>
              <a:buChar char="•"/>
            </a:pPr>
            <a:r>
              <a:rPr lang="sv-SE" sz="1200" dirty="0">
                <a:solidFill>
                  <a:schemeClr val="bg1"/>
                </a:solidFill>
                <a:latin typeface="Century Gothic" panose="020B0502020202020204" pitchFamily="34" charset="0"/>
              </a:rPr>
              <a:t>Anmärkning</a:t>
            </a:r>
          </a:p>
          <a:p>
            <a:pPr marL="171450" indent="-171450">
              <a:buFont typeface="Arial" panose="020B0604020202020204" pitchFamily="34" charset="0"/>
              <a:buChar char="•"/>
            </a:pPr>
            <a:r>
              <a:rPr lang="sv-SE" sz="1200" dirty="0">
                <a:solidFill>
                  <a:schemeClr val="bg1"/>
                </a:solidFill>
                <a:latin typeface="Century Gothic" panose="020B0502020202020204" pitchFamily="34" charset="0"/>
              </a:rPr>
              <a:t>Bli ålagd att Informera användare om betydande cyberhot</a:t>
            </a:r>
          </a:p>
          <a:p>
            <a:pPr marL="171450" indent="-171450">
              <a:buFont typeface="Arial" panose="020B0604020202020204" pitchFamily="34" charset="0"/>
              <a:buChar char="•"/>
            </a:pPr>
            <a:r>
              <a:rPr lang="sv-SE" sz="1200" dirty="0">
                <a:solidFill>
                  <a:schemeClr val="bg1"/>
                </a:solidFill>
                <a:latin typeface="Century Gothic" panose="020B0502020202020204" pitchFamily="34" charset="0"/>
              </a:rPr>
              <a:t>Bli ålagd att offentliggöra överträdelser</a:t>
            </a:r>
          </a:p>
          <a:p>
            <a:pPr marL="171450" indent="-171450">
              <a:buFont typeface="Arial" panose="020B0604020202020204" pitchFamily="34" charset="0"/>
              <a:buChar char="•"/>
            </a:pPr>
            <a:r>
              <a:rPr lang="sv-SE" sz="1200" dirty="0">
                <a:solidFill>
                  <a:schemeClr val="bg1"/>
                </a:solidFill>
                <a:latin typeface="Century Gothic" panose="020B0502020202020204" pitchFamily="34" charset="0"/>
              </a:rPr>
              <a:t>I särskilda fall kan det alltså också bli aktuellt med förbud för personer att utöva ledningsfunktioner (återigen, gäller inte offentliga verksamhetsutövare)</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26</a:t>
            </a:fld>
            <a:endParaRPr lang="sv-SE"/>
          </a:p>
        </p:txBody>
      </p:sp>
    </p:spTree>
    <p:extLst>
      <p:ext uri="{BB962C8B-B14F-4D97-AF65-F5344CB8AC3E}">
        <p14:creationId xmlns:p14="http://schemas.microsoft.com/office/powerpoint/2010/main" val="2221650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lumMod val="85000"/>
                    <a:lumOff val="15000"/>
                  </a:prstClr>
                </a:solidFill>
                <a:effectLst/>
                <a:uLnTx/>
                <a:uFillTx/>
                <a:latin typeface="Arial"/>
                <a:ea typeface="+mn-ea"/>
                <a:cs typeface="+mn-cs"/>
              </a:rPr>
              <a:t>Tillsammans med CER-direktivet </a:t>
            </a: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syftar man till att </a:t>
            </a:r>
            <a:r>
              <a:rPr kumimoji="0" lang="sv-SE" sz="1200" b="1" i="0" u="none" strike="noStrike" kern="1200" cap="none" spc="0" normalizeH="0" baseline="0" noProof="0" dirty="0">
                <a:ln>
                  <a:noFill/>
                </a:ln>
                <a:solidFill>
                  <a:prstClr val="black">
                    <a:lumMod val="85000"/>
                    <a:lumOff val="15000"/>
                  </a:prstClr>
                </a:solidFill>
                <a:effectLst/>
                <a:uLnTx/>
                <a:uFillTx/>
                <a:latin typeface="Arial"/>
                <a:ea typeface="+mn-ea"/>
                <a:cs typeface="+mn-cs"/>
              </a:rPr>
              <a:t>höja samhällets motståndskraft. </a:t>
            </a: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Det finns en </a:t>
            </a:r>
            <a:r>
              <a:rPr kumimoji="0" lang="sv-SE" sz="1200" b="1" i="0" u="none" strike="noStrike" kern="1200" cap="none" spc="0" normalizeH="0" baseline="0" noProof="0" dirty="0">
                <a:ln>
                  <a:noFill/>
                </a:ln>
                <a:solidFill>
                  <a:prstClr val="black">
                    <a:lumMod val="85000"/>
                    <a:lumOff val="15000"/>
                  </a:prstClr>
                </a:solidFill>
                <a:effectLst/>
                <a:uLnTx/>
                <a:uFillTx/>
                <a:latin typeface="Arial"/>
                <a:ea typeface="+mn-ea"/>
                <a:cs typeface="+mn-cs"/>
              </a:rPr>
              <a:t>gemensam verktygslåda </a:t>
            </a: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där man kan dra nytta av organisationens riskarbete i det systematiska cybersäkerhetsarbetet. Lagarna är ett stöd i arbetet med säkerhet. </a:t>
            </a: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Cybersäkerhetslagen</a:t>
            </a:r>
            <a:r>
              <a:rPr lang="sv-SE" sz="1200" kern="1200" dirty="0">
                <a:solidFill>
                  <a:schemeClr val="tx1"/>
                </a:solidFill>
                <a:latin typeface="+mn-lt"/>
                <a:ea typeface="+mn-ea"/>
                <a:cs typeface="+mn-cs"/>
              </a:rPr>
              <a:t> syftar till att </a:t>
            </a:r>
            <a:r>
              <a:rPr lang="sv-SE" sz="1200" b="1" kern="1200" dirty="0">
                <a:solidFill>
                  <a:schemeClr val="tx1"/>
                </a:solidFill>
                <a:latin typeface="+mn-lt"/>
                <a:ea typeface="+mn-ea"/>
                <a:cs typeface="+mn-cs"/>
              </a:rPr>
              <a:t>höja nivån </a:t>
            </a:r>
            <a:r>
              <a:rPr lang="sv-SE" sz="1200" kern="1200" dirty="0">
                <a:solidFill>
                  <a:schemeClr val="tx1"/>
                </a:solidFill>
                <a:latin typeface="+mn-lt"/>
                <a:ea typeface="+mn-ea"/>
                <a:cs typeface="+mn-cs"/>
              </a:rPr>
              <a:t>på informations- och cybersäkerhet. </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handlar ju om att verksamhetsutövare behöver arbeta systematiskt och förebyggande - med att identifiera och hantera risker, införa säkerhetsåtgärder och löpande utvärdera och anpassa arbetet. </a:t>
            </a:r>
            <a:endParaRPr kumimoji="0" lang="sv-SE" sz="1200" b="1" i="0" u="none" strike="noStrike" kern="1200" cap="none" spc="0" normalizeH="0" baseline="0" noProof="0" dirty="0">
              <a:ln>
                <a:noFill/>
              </a:ln>
              <a:solidFill>
                <a:prstClr val="white">
                  <a:lumMod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lumMod val="50000"/>
                  </a:prstClr>
                </a:solidFill>
                <a:effectLst/>
                <a:uLnTx/>
                <a:uFillTx/>
                <a:latin typeface="Arial"/>
                <a:ea typeface="+mn-ea"/>
                <a:cs typeface="+mn-cs"/>
              </a:rPr>
              <a:t>NCSC har ett brett </a:t>
            </a:r>
            <a:r>
              <a:rPr kumimoji="0" lang="sv-SE" sz="1200" b="1" i="0" u="none" strike="noStrike" kern="1200" cap="none" spc="0" normalizeH="0" baseline="0" noProof="0" dirty="0">
                <a:ln>
                  <a:noFill/>
                </a:ln>
                <a:solidFill>
                  <a:prstClr val="black">
                    <a:lumMod val="85000"/>
                    <a:lumOff val="15000"/>
                  </a:prstClr>
                </a:solidFill>
                <a:effectLst/>
                <a:uLnTx/>
                <a:uFillTx/>
                <a:latin typeface="Arial"/>
                <a:ea typeface="+mn-ea"/>
                <a:cs typeface="+mn-cs"/>
              </a:rPr>
              <a:t>stöd som man kan använda sig av </a:t>
            </a: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a:t>
            </a:r>
            <a:r>
              <a:rPr kumimoji="0" lang="sv-SE" sz="1200" b="1" i="0" u="none" strike="noStrike" kern="1200" cap="none" spc="0" normalizeH="0" baseline="0" noProof="0" dirty="0">
                <a:ln>
                  <a:noFill/>
                </a:ln>
                <a:solidFill>
                  <a:prstClr val="black">
                    <a:lumMod val="85000"/>
                    <a:lumOff val="15000"/>
                  </a:prstClr>
                </a:solidFill>
                <a:effectLst/>
                <a:uLnTx/>
                <a:uFillTx/>
                <a:latin typeface="Arial"/>
                <a:ea typeface="+mn-ea"/>
                <a:cs typeface="+mn-cs"/>
              </a:rPr>
              <a:t> </a:t>
            </a: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allt ifrån </a:t>
            </a:r>
            <a:r>
              <a:rPr kumimoji="0" lang="sv-SE" sz="1200" b="0" i="0" u="none" strike="noStrike" kern="1200" cap="none" spc="0" normalizeH="0" baseline="0" noProof="0" dirty="0" err="1">
                <a:ln>
                  <a:noFill/>
                </a:ln>
                <a:solidFill>
                  <a:prstClr val="black">
                    <a:lumMod val="85000"/>
                    <a:lumOff val="15000"/>
                  </a:prstClr>
                </a:solidFill>
                <a:effectLst/>
                <a:uLnTx/>
                <a:uFillTx/>
                <a:latin typeface="Arial"/>
                <a:ea typeface="+mn-ea"/>
                <a:cs typeface="+mn-cs"/>
              </a:rPr>
              <a:t>webbinarier</a:t>
            </a: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 och digitala webbkurser till vägledningar, metodstöd och verktyg.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Stödet återfinns på: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http://ncsc.se/csl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https://www.mcf.se/samhallsviktigverksamhet/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rPr>
              <a:t>https://www.mcf.se/kontinuitetshantering/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28</a:t>
            </a:fld>
            <a:endParaRPr lang="sv-SE"/>
          </a:p>
        </p:txBody>
      </p:sp>
    </p:spTree>
    <p:extLst>
      <p:ext uri="{BB962C8B-B14F-4D97-AF65-F5344CB8AC3E}">
        <p14:creationId xmlns:p14="http://schemas.microsoft.com/office/powerpoint/2010/main" val="4108707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solidFill>
                  <a:schemeClr val="bg1"/>
                </a:solidFill>
              </a:rPr>
              <a:t>Cybersäkerhetsrådgivningen</a:t>
            </a:r>
            <a:r>
              <a:rPr lang="sv-SE" sz="1200" dirty="0">
                <a:solidFill>
                  <a:schemeClr val="bg1"/>
                </a:solidFill>
              </a:rPr>
              <a:t> – här kan ni få </a:t>
            </a:r>
            <a:r>
              <a:rPr lang="sv-SE" sz="1200" dirty="0" err="1">
                <a:solidFill>
                  <a:schemeClr val="bg1"/>
                </a:solidFill>
              </a:rPr>
              <a:t>en-till-en</a:t>
            </a:r>
            <a:r>
              <a:rPr lang="sv-SE" sz="1200" dirty="0">
                <a:solidFill>
                  <a:schemeClr val="bg1"/>
                </a:solidFill>
              </a:rPr>
              <a:t> stöd av våra eminenta rådgivare om cybersäkerhetslagen och hur ni kommer vidare med informations- och cybersäkerhetsarbetet i just er organisation.</a:t>
            </a:r>
          </a:p>
          <a:p>
            <a:endParaRPr lang="sv-SE" sz="1200" dirty="0">
              <a:solidFill>
                <a:schemeClr val="bg1"/>
              </a:solidFill>
            </a:endParaRPr>
          </a:p>
          <a:p>
            <a:r>
              <a:rPr lang="sv-SE" sz="1200" b="1" i="0" dirty="0">
                <a:solidFill>
                  <a:schemeClr val="bg1"/>
                </a:solidFill>
                <a:effectLst/>
              </a:rPr>
              <a:t>Metodstöd för informationssäkerhet </a:t>
            </a:r>
            <a:r>
              <a:rPr lang="sv-SE" sz="1200" i="0" dirty="0">
                <a:solidFill>
                  <a:schemeClr val="bg1"/>
                </a:solidFill>
                <a:effectLst/>
              </a:rPr>
              <a:t>– uppslagsverket inom informationssäkerhet. Här finns både vägledningar och olika mallar som kan hjälpa er med bland annat riskanalyser och säkerhetsåtgärder.</a:t>
            </a:r>
          </a:p>
          <a:p>
            <a:endParaRPr lang="sv-SE" sz="1200" i="0" dirty="0">
              <a:solidFill>
                <a:schemeClr val="bg1"/>
              </a:solidFill>
              <a:effectLst/>
            </a:endParaRPr>
          </a:p>
          <a:p>
            <a:pPr algn="l">
              <a:buFont typeface="Arial" panose="020B0604020202020204" pitchFamily="34" charset="0"/>
              <a:buNone/>
            </a:pPr>
            <a:r>
              <a:rPr lang="sv-SE" sz="1200" b="1" i="0" dirty="0">
                <a:solidFill>
                  <a:schemeClr val="bg1"/>
                </a:solidFill>
                <a:effectLst/>
              </a:rPr>
              <a:t>Mognadsdialogen</a:t>
            </a:r>
            <a:r>
              <a:rPr lang="sv-SE" sz="1200" i="0" dirty="0">
                <a:solidFill>
                  <a:schemeClr val="bg1"/>
                </a:solidFill>
                <a:effectLst/>
              </a:rPr>
              <a:t> – ett diskussionsverktyg som organisationen och dess ledning kan använda för att bli överens om var de står och vad som behöver göras. Inte minst för den något mindre organisationen och organisationer som är nya på området, men alla kan ha nytta av den.</a:t>
            </a:r>
          </a:p>
          <a:p>
            <a:pPr algn="l">
              <a:buFont typeface="Arial" panose="020B0604020202020204" pitchFamily="34" charset="0"/>
              <a:buNone/>
            </a:pPr>
            <a:endParaRPr lang="sv-SE" sz="1200" i="0" dirty="0">
              <a:solidFill>
                <a:schemeClr val="bg1"/>
              </a:solidFill>
              <a:effectLst/>
            </a:endParaRPr>
          </a:p>
          <a:p>
            <a:pPr algn="l">
              <a:buFont typeface="Arial" panose="020B0604020202020204" pitchFamily="34" charset="0"/>
              <a:buNone/>
            </a:pPr>
            <a:r>
              <a:rPr lang="sv-SE" sz="1200" b="1" dirty="0">
                <a:solidFill>
                  <a:schemeClr val="bg1"/>
                </a:solidFill>
              </a:rPr>
              <a:t>Cybersäkerhetskollen</a:t>
            </a:r>
            <a:r>
              <a:rPr lang="sv-SE" sz="1200" dirty="0">
                <a:solidFill>
                  <a:schemeClr val="bg1"/>
                </a:solidFill>
              </a:rPr>
              <a:t> – som innehåller </a:t>
            </a:r>
            <a:r>
              <a:rPr lang="sv-SE" sz="1200" dirty="0" err="1">
                <a:solidFill>
                  <a:schemeClr val="bg1"/>
                </a:solidFill>
              </a:rPr>
              <a:t>infosäkkollen</a:t>
            </a:r>
            <a:r>
              <a:rPr lang="sv-SE" sz="1200" dirty="0">
                <a:solidFill>
                  <a:schemeClr val="bg1"/>
                </a:solidFill>
              </a:rPr>
              <a:t>, it-</a:t>
            </a:r>
            <a:r>
              <a:rPr lang="sv-SE" sz="1200" dirty="0" err="1">
                <a:solidFill>
                  <a:schemeClr val="bg1"/>
                </a:solidFill>
              </a:rPr>
              <a:t>säkkollen</a:t>
            </a:r>
            <a:r>
              <a:rPr lang="sv-SE" sz="1200" dirty="0">
                <a:solidFill>
                  <a:schemeClr val="bg1"/>
                </a:solidFill>
              </a:rPr>
              <a:t>, </a:t>
            </a:r>
            <a:r>
              <a:rPr lang="sv-SE" sz="1200" dirty="0" err="1">
                <a:solidFill>
                  <a:schemeClr val="bg1"/>
                </a:solidFill>
              </a:rPr>
              <a:t>ot-säkkollen</a:t>
            </a:r>
            <a:r>
              <a:rPr lang="sv-SE" sz="1200" dirty="0">
                <a:solidFill>
                  <a:schemeClr val="bg1"/>
                </a:solidFill>
              </a:rPr>
              <a:t> och leveranskedjekollen. Alla typer av verksamhetsutövare kan använda sig av det här verktyget för att se hur organisationen ligger till i arbetet, och få förbättringsförslag baserat på resultatet. </a:t>
            </a:r>
          </a:p>
          <a:p>
            <a:pPr algn="l">
              <a:buFont typeface="Arial" panose="020B0604020202020204" pitchFamily="34" charset="0"/>
              <a:buNone/>
            </a:pPr>
            <a:endParaRPr lang="sv-SE"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dirty="0">
                <a:solidFill>
                  <a:schemeClr val="bg1"/>
                </a:solidFill>
              </a:rPr>
              <a:t>Kurs för beslutsfattare </a:t>
            </a:r>
            <a:r>
              <a:rPr lang="sv-SE" sz="1200" b="1" kern="1200" dirty="0">
                <a:solidFill>
                  <a:schemeClr val="bg1"/>
                </a:solidFill>
                <a:latin typeface="+mn-lt"/>
                <a:ea typeface="+mn-ea"/>
                <a:cs typeface="+mn-cs"/>
              </a:rPr>
              <a:t>- </a:t>
            </a:r>
            <a:r>
              <a:rPr lang="sv-SE" sz="1200" b="1" kern="1200" dirty="0">
                <a:solidFill>
                  <a:schemeClr val="tx1"/>
                </a:solidFill>
                <a:effectLst/>
                <a:latin typeface="+mn-lt"/>
                <a:ea typeface="Times New Roman" panose="02020603050405020304" pitchFamily="18" charset="0"/>
                <a:cs typeface="+mn-cs"/>
              </a:rPr>
              <a:t>Ledningsperspektiv på informations- och cybersäkerhet </a:t>
            </a:r>
            <a:r>
              <a:rPr lang="sv-SE" sz="1200" kern="1200" dirty="0">
                <a:solidFill>
                  <a:schemeClr val="tx1"/>
                </a:solidFill>
                <a:effectLst/>
                <a:latin typeface="+mn-lt"/>
                <a:ea typeface="Times New Roman" panose="02020603050405020304" pitchFamily="18" charset="0"/>
                <a:cs typeface="+mn-cs"/>
              </a:rPr>
              <a:t>– En bra kurs för beslutsfattare att gå för att få en bättre förståelse för informations- och cybersäkerhetsarbete och deras roll i det arbetet. Den </a:t>
            </a:r>
            <a:r>
              <a:rPr lang="sv-SE" sz="1800" b="0" dirty="0">
                <a:effectLst/>
                <a:latin typeface="Calibri" panose="020F0502020204030204" pitchFamily="34" charset="0"/>
              </a:rPr>
              <a:t>minskar också insteget till att uppfylla de nya kraven.</a:t>
            </a:r>
            <a:endParaRPr lang="sv-SE" sz="1200" b="0" kern="1200" dirty="0">
              <a:solidFill>
                <a:schemeClr val="tx1"/>
              </a:solidFill>
              <a:effectLst/>
              <a:latin typeface="+mn-lt"/>
              <a:ea typeface="Times New Roman" panose="02020603050405020304" pitchFamily="18" charset="0"/>
              <a:cs typeface="+mn-cs"/>
            </a:endParaRPr>
          </a:p>
          <a:p>
            <a:pPr algn="l">
              <a:buFont typeface="Arial" panose="020B0604020202020204" pitchFamily="34" charset="0"/>
              <a:buChar char="•"/>
            </a:pPr>
            <a:endParaRPr lang="sv-SE" sz="1200" kern="1200" dirty="0">
              <a:solidFill>
                <a:schemeClr val="tx1"/>
              </a:solidFill>
              <a:effectLst/>
              <a:latin typeface="+mn-lt"/>
              <a:ea typeface="Times New Roman" panose="02020603050405020304" pitchFamily="18" charset="0"/>
              <a:cs typeface="+mn-cs"/>
            </a:endParaRPr>
          </a:p>
          <a:p>
            <a:r>
              <a:rPr lang="sv-SE" sz="1200" b="1" dirty="0">
                <a:solidFill>
                  <a:schemeClr val="bg1"/>
                </a:solidFill>
              </a:rPr>
              <a:t>Föreskrifter och vägledningar </a:t>
            </a:r>
            <a:r>
              <a:rPr lang="sv-SE" sz="1200" dirty="0">
                <a:solidFill>
                  <a:schemeClr val="bg1"/>
                </a:solidFill>
              </a:rPr>
              <a:t>– även om alla föreskrifterna för cybersäkerhetslagen inte är klara så går det att ta del av förslagen via vår webb.</a:t>
            </a:r>
          </a:p>
          <a:p>
            <a:endParaRPr lang="sv-SE" sz="1200" dirty="0">
              <a:solidFill>
                <a:schemeClr val="bg1"/>
              </a:solidFill>
            </a:endParaRPr>
          </a:p>
          <a:p>
            <a:r>
              <a:rPr lang="sv-SE" sz="1200" b="1" dirty="0">
                <a:solidFill>
                  <a:schemeClr val="bg1"/>
                </a:solidFill>
              </a:rPr>
              <a:t>Nätverk och samarbetsforum </a:t>
            </a:r>
            <a:r>
              <a:rPr lang="sv-SE" sz="1200" dirty="0">
                <a:solidFill>
                  <a:schemeClr val="bg1"/>
                </a:solidFill>
              </a:rPr>
              <a:t>– ensam är inte stark och ibland behöver man prata med andra i samma situation. Det finns nätverk för kommuner, för regioner, för statliga myndigheter men även branschspecifika nätverk i andra sektorer som andra ordnar. </a:t>
            </a:r>
            <a:endParaRPr lang="sv-SE" sz="1200" b="0" dirty="0">
              <a:solidFill>
                <a:srgbClr val="000000"/>
              </a:solidFill>
              <a:effectLst/>
              <a:latin typeface="Calibri" panose="020F0502020204030204" pitchFamily="34" charset="0"/>
            </a:endParaRP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29</a:t>
            </a:fld>
            <a:endParaRPr lang="sv-SE"/>
          </a:p>
        </p:txBody>
      </p:sp>
    </p:spTree>
    <p:extLst>
      <p:ext uri="{BB962C8B-B14F-4D97-AF65-F5344CB8AC3E}">
        <p14:creationId xmlns:p14="http://schemas.microsoft.com/office/powerpoint/2010/main" val="2355357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NCSC publicerar löpande information om NIS2 på ncsc.se/</a:t>
            </a:r>
            <a:r>
              <a:rPr lang="sv-SE" dirty="0" err="1"/>
              <a:t>csl</a:t>
            </a:r>
            <a:r>
              <a:rPr lang="sv-SE" dirty="0"/>
              <a:t>.</a:t>
            </a:r>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30</a:t>
            </a:fld>
            <a:endParaRPr lang="sv-SE"/>
          </a:p>
        </p:txBody>
      </p:sp>
    </p:spTree>
    <p:extLst>
      <p:ext uri="{BB962C8B-B14F-4D97-AF65-F5344CB8AC3E}">
        <p14:creationId xmlns:p14="http://schemas.microsoft.com/office/powerpoint/2010/main" val="329916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31</a:t>
            </a:fld>
            <a:endParaRPr lang="sv-SE"/>
          </a:p>
        </p:txBody>
      </p:sp>
    </p:spTree>
    <p:extLst>
      <p:ext uri="{BB962C8B-B14F-4D97-AF65-F5344CB8AC3E}">
        <p14:creationId xmlns:p14="http://schemas.microsoft.com/office/powerpoint/2010/main" val="369862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Calibri" panose="020F0502020204030204" pitchFamily="34" charset="0"/>
              </a:rPr>
              <a:t>Lag och förordning är beslutade och har trätt i kraft. Den svenska regleringen är dock inte helt klar ännu, då vi inväntar föreskrifter. Innehållet i presentationen utgår från direktivet, cybersäkerhetslagen och förordningen. Under 2026 kommer samtliga föreskrifter med kompletterande vägledningar att ges ut, vilket kommer att förtydliga vissa krav.</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3</a:t>
            </a:fld>
            <a:endParaRPr lang="sv-SE"/>
          </a:p>
        </p:txBody>
      </p:sp>
    </p:spTree>
    <p:extLst>
      <p:ext uri="{BB962C8B-B14F-4D97-AF65-F5344CB8AC3E}">
        <p14:creationId xmlns:p14="http://schemas.microsoft.com/office/powerpoint/2010/main" val="195146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Arial" panose="020B0604020202020204" pitchFamily="34" charset="0"/>
                <a:cs typeface="Arial" panose="020B0604020202020204" pitchFamily="34" charset="0"/>
              </a:rPr>
              <a:t>Vi lever i ett </a:t>
            </a:r>
            <a:r>
              <a:rPr lang="sv-SE" sz="1200" b="1" dirty="0">
                <a:latin typeface="Arial" panose="020B0604020202020204" pitchFamily="34" charset="0"/>
                <a:cs typeface="Arial" panose="020B0604020202020204" pitchFamily="34" charset="0"/>
              </a:rPr>
              <a:t>digitaliserat samhälle</a:t>
            </a:r>
            <a:r>
              <a:rPr lang="sv-SE" sz="1200" b="0" dirty="0">
                <a:latin typeface="Arial" panose="020B0604020202020204" pitchFamily="34" charset="0"/>
                <a:cs typeface="Arial" panose="020B0604020202020204" pitchFamily="34" charset="0"/>
              </a:rPr>
              <a:t>. S</a:t>
            </a:r>
            <a:r>
              <a:rPr lang="sv-SE" sz="1200" dirty="0">
                <a:latin typeface="Arial" panose="020B0604020202020204" pitchFamily="34" charset="0"/>
                <a:cs typeface="Arial" panose="020B0604020202020204" pitchFamily="34" charset="0"/>
              </a:rPr>
              <a:t>amhällsviktig verksamhet som vård, betalsystem, elnät m.m. vilar i dag på digital grund och är alltså </a:t>
            </a:r>
            <a:r>
              <a:rPr lang="sv-SE" sz="1200" b="1" dirty="0">
                <a:latin typeface="Arial" panose="020B0604020202020204" pitchFamily="34" charset="0"/>
                <a:cs typeface="Arial" panose="020B0604020202020204" pitchFamily="34" charset="0"/>
              </a:rPr>
              <a:t>beroende av IT och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Utvecklingen har i och med </a:t>
            </a:r>
            <a:r>
              <a:rPr lang="sv-SE" sz="1200" b="1" dirty="0"/>
              <a:t>digitaliseringen</a:t>
            </a:r>
            <a:r>
              <a:rPr lang="sv-SE" sz="1200" dirty="0"/>
              <a:t> rusat framåt och har i mångt och mycket varit bra. Den har </a:t>
            </a:r>
            <a:r>
              <a:rPr lang="sv-SE" sz="1200" b="1" dirty="0"/>
              <a:t>hjälpt oss effektivisera </a:t>
            </a:r>
            <a:r>
              <a:rPr lang="sv-SE" sz="1200" dirty="0"/>
              <a:t>produktion och tjänster och </a:t>
            </a:r>
            <a:r>
              <a:rPr lang="sv-SE" sz="1200" b="1" dirty="0"/>
              <a:t>bidrar till </a:t>
            </a:r>
            <a:r>
              <a:rPr lang="sv-SE" sz="1200" dirty="0"/>
              <a:t>underhållning och trygghet. </a:t>
            </a:r>
            <a:r>
              <a:rPr lang="sv-SE" sz="1200" b="1" dirty="0"/>
              <a:t>Men digitaliseringen </a:t>
            </a:r>
            <a:r>
              <a:rPr lang="sv-SE" sz="1200" dirty="0"/>
              <a:t>har också gjort oss </a:t>
            </a:r>
            <a:r>
              <a:rPr lang="sv-SE" sz="1200" b="1" dirty="0"/>
              <a:t>sårbara </a:t>
            </a:r>
            <a:r>
              <a:rPr lang="sv-SE" sz="1200" dirty="0"/>
              <a:t>för nya typer av hot och i</a:t>
            </a:r>
            <a:r>
              <a:rPr lang="sv-SE" sz="1200" dirty="0">
                <a:latin typeface="Arial" panose="020B0604020202020204" pitchFamily="34" charset="0"/>
                <a:cs typeface="Arial" panose="020B0604020202020204" pitchFamily="34" charset="0"/>
              </a:rPr>
              <a:t>ncidenter i systemen, som i sin tur kan ge </a:t>
            </a:r>
            <a:r>
              <a:rPr lang="sv-SE" sz="1200" b="1" dirty="0">
                <a:latin typeface="Arial" panose="020B0604020202020204" pitchFamily="34" charset="0"/>
                <a:cs typeface="Arial" panose="020B0604020202020204" pitchFamily="34" charset="0"/>
              </a:rPr>
              <a:t>samhällskonsekvenser</a:t>
            </a:r>
            <a:r>
              <a:rPr lang="sv-SE" sz="1200" dirty="0">
                <a:latin typeface="Arial" panose="020B0604020202020204" pitchFamily="34" charset="0"/>
                <a:cs typeface="Arial" panose="020B0604020202020204" pitchFamily="34" charset="0"/>
              </a:rPr>
              <a:t>.</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Det sker allt fler </a:t>
            </a:r>
            <a:r>
              <a:rPr lang="sv-SE" sz="1200" b="1" dirty="0">
                <a:latin typeface="Arial" panose="020B0604020202020204" pitchFamily="34" charset="0"/>
                <a:cs typeface="Arial" panose="020B0604020202020204" pitchFamily="34" charset="0"/>
              </a:rPr>
              <a:t>cyberattacker</a:t>
            </a:r>
            <a:r>
              <a:rPr lang="sv-SE" sz="1200" dirty="0">
                <a:latin typeface="Arial" panose="020B0604020202020204" pitchFamily="34" charset="0"/>
                <a:cs typeface="Arial" panose="020B0604020202020204" pitchFamily="34" charset="0"/>
              </a:rPr>
              <a:t> som syftar till att både stjäla information och destabilisera verksamheter vilket kan få både </a:t>
            </a:r>
            <a:r>
              <a:rPr lang="sv-SE" sz="1200" b="1" dirty="0">
                <a:latin typeface="Arial" panose="020B0604020202020204" pitchFamily="34" charset="0"/>
                <a:cs typeface="Arial" panose="020B0604020202020204" pitchFamily="34" charset="0"/>
              </a:rPr>
              <a:t>säkerhetsmässiga och ekonomiska konsekvenser</a:t>
            </a:r>
            <a:r>
              <a:rPr lang="sv-SE" sz="1200" dirty="0">
                <a:latin typeface="Arial" panose="020B0604020202020204" pitchFamily="34" charset="0"/>
                <a:cs typeface="Arial" panose="020B0604020202020204" pitchFamily="34" charset="0"/>
              </a:rPr>
              <a:t>. De senaste åren har vi fått flera exempel på när alltifrån regioner och kommuner till </a:t>
            </a:r>
            <a:r>
              <a:rPr lang="sv-SE" sz="1200" dirty="0" err="1">
                <a:latin typeface="Arial" panose="020B0604020202020204" pitchFamily="34" charset="0"/>
                <a:cs typeface="Arial" panose="020B0604020202020204" pitchFamily="34" charset="0"/>
              </a:rPr>
              <a:t>it-leverantörer</a:t>
            </a:r>
            <a:r>
              <a:rPr lang="sv-SE" sz="1200" dirty="0">
                <a:latin typeface="Arial" panose="020B0604020202020204" pitchFamily="34" charset="0"/>
                <a:cs typeface="Arial" panose="020B0604020202020204" pitchFamily="34" charset="0"/>
              </a:rPr>
              <a:t> drabbats av allvarliga incidenter som fått stor påverkan på samhället. </a:t>
            </a:r>
          </a:p>
          <a:p>
            <a:endParaRPr lang="sv-SE" sz="1200"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Risken</a:t>
            </a:r>
            <a:r>
              <a:rPr lang="sv-SE" sz="1200" dirty="0">
                <a:latin typeface="Arial" panose="020B0604020202020204" pitchFamily="34" charset="0"/>
                <a:cs typeface="Arial" panose="020B0604020202020204" pitchFamily="34" charset="0"/>
              </a:rPr>
              <a:t> för incidenter </a:t>
            </a:r>
            <a:r>
              <a:rPr lang="sv-SE" sz="1200" b="1" dirty="0">
                <a:latin typeface="Arial" panose="020B0604020202020204" pitchFamily="34" charset="0"/>
                <a:cs typeface="Arial" panose="020B0604020202020204" pitchFamily="34" charset="0"/>
              </a:rPr>
              <a:t>ökar</a:t>
            </a:r>
            <a:r>
              <a:rPr lang="sv-SE" sz="1200" dirty="0">
                <a:latin typeface="Arial" panose="020B0604020202020204" pitchFamily="34" charset="0"/>
                <a:cs typeface="Arial" panose="020B0604020202020204" pitchFamily="34" charset="0"/>
              </a:rPr>
              <a:t> i en orolig omvärld. Det här gör i dagsläget informations- och cybersäkerhet till </a:t>
            </a:r>
            <a:r>
              <a:rPr lang="sv-SE" sz="1200" b="1" dirty="0">
                <a:latin typeface="Arial" panose="020B0604020202020204" pitchFamily="34" charset="0"/>
                <a:cs typeface="Arial" panose="020B0604020202020204" pitchFamily="34" charset="0"/>
              </a:rPr>
              <a:t>en central fråga</a:t>
            </a:r>
            <a:r>
              <a:rPr lang="sv-SE" sz="1200" dirty="0">
                <a:latin typeface="Arial" panose="020B0604020202020204" pitchFamily="34" charset="0"/>
                <a:cs typeface="Arial" panose="020B0604020202020204" pitchFamily="34" charset="0"/>
              </a:rPr>
              <a:t> för både den enskilda verksamheten som för </a:t>
            </a:r>
            <a:r>
              <a:rPr lang="sv-SE" sz="1200" b="1" dirty="0">
                <a:latin typeface="Arial" panose="020B0604020202020204" pitchFamily="34" charset="0"/>
                <a:cs typeface="Arial" panose="020B0604020202020204" pitchFamily="34" charset="0"/>
              </a:rPr>
              <a:t>samhällets motståndskraft</a:t>
            </a:r>
            <a:r>
              <a:rPr lang="sv-SE" sz="1200" dirty="0">
                <a:latin typeface="Arial" panose="020B0604020202020204" pitchFamily="34" charset="0"/>
                <a:cs typeface="Arial" panose="020B0604020202020204" pitchFamily="34" charset="0"/>
              </a:rPr>
              <a:t> i stort. </a:t>
            </a:r>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4</a:t>
            </a:fld>
            <a:endParaRPr lang="sv-SE"/>
          </a:p>
        </p:txBody>
      </p:sp>
    </p:spTree>
    <p:extLst>
      <p:ext uri="{BB962C8B-B14F-4D97-AF65-F5344CB8AC3E}">
        <p14:creationId xmlns:p14="http://schemas.microsoft.com/office/powerpoint/2010/main" val="266676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EU beslutade i slutet av 2022 om två nya direktiv för </a:t>
            </a:r>
            <a:r>
              <a:rPr lang="sv-SE" sz="1200" b="1" kern="1200" dirty="0">
                <a:solidFill>
                  <a:schemeClr val="tx1"/>
                </a:solidFill>
                <a:latin typeface="+mn-lt"/>
                <a:ea typeface="+mn-ea"/>
                <a:cs typeface="+mn-cs"/>
              </a:rPr>
              <a:t>ökad motståndskraft i samhällsviktig verksamhet </a:t>
            </a:r>
            <a:r>
              <a:rPr lang="sv-SE" sz="1200" kern="1200" dirty="0">
                <a:solidFill>
                  <a:schemeClr val="tx1"/>
                </a:solidFill>
                <a:latin typeface="+mn-lt"/>
                <a:ea typeface="+mn-ea"/>
                <a:cs typeface="+mn-cs"/>
              </a:rPr>
              <a:t>och en </a:t>
            </a:r>
            <a:r>
              <a:rPr lang="sv-SE" sz="1200" b="1" kern="1200" dirty="0">
                <a:solidFill>
                  <a:schemeClr val="tx1"/>
                </a:solidFill>
                <a:latin typeface="+mn-lt"/>
                <a:ea typeface="+mn-ea"/>
                <a:cs typeface="+mn-cs"/>
              </a:rPr>
              <a:t>hög gemensam cybersäkerhetsnivå</a:t>
            </a:r>
            <a:r>
              <a:rPr lang="sv-SE" sz="1200" kern="1200" dirty="0">
                <a:solidFill>
                  <a:schemeClr val="tx1"/>
                </a:solidFill>
                <a:latin typeface="+mn-lt"/>
                <a:ea typeface="+mn-ea"/>
                <a:cs typeface="+mn-cs"/>
              </a:rPr>
              <a:t> i hela unionen. </a:t>
            </a:r>
            <a:r>
              <a:rPr lang="sv-SE" dirty="0"/>
              <a:t>NIS2 kommer i ett paket tillsammans med en annan reglering, CER-direktivet, som ska skydda samhällsviktig infrastruktur. Tanken är att de ska komplettera varandra, och vara ytterligare två pusselbitar i vår gemensamma säkerhet. </a:t>
            </a:r>
          </a:p>
          <a:p>
            <a:endParaRPr lang="sv-SE" dirty="0"/>
          </a:p>
          <a:p>
            <a:endParaRPr lang="sv-SE" dirty="0"/>
          </a:p>
          <a:p>
            <a:r>
              <a:rPr lang="sv-SE" b="1" dirty="0"/>
              <a:t>NIS2</a:t>
            </a:r>
            <a:r>
              <a:rPr lang="sv-SE" dirty="0"/>
              <a:t> – The </a:t>
            </a:r>
            <a:r>
              <a:rPr lang="sv-SE" dirty="0" err="1"/>
              <a:t>directive</a:t>
            </a:r>
            <a:r>
              <a:rPr lang="sv-SE" dirty="0"/>
              <a:t> on </a:t>
            </a:r>
            <a:r>
              <a:rPr lang="sv-SE" b="1" dirty="0" err="1"/>
              <a:t>Security</a:t>
            </a:r>
            <a:r>
              <a:rPr lang="sv-SE" b="1" dirty="0"/>
              <a:t> </a:t>
            </a:r>
            <a:r>
              <a:rPr lang="sv-SE" b="1" dirty="0" err="1"/>
              <a:t>of</a:t>
            </a:r>
            <a:r>
              <a:rPr lang="sv-SE" b="1" dirty="0"/>
              <a:t> </a:t>
            </a:r>
            <a:r>
              <a:rPr lang="sv-SE" b="1" dirty="0" err="1"/>
              <a:t>network</a:t>
            </a:r>
            <a:r>
              <a:rPr lang="sv-SE" b="1" dirty="0"/>
              <a:t> and information systems </a:t>
            </a:r>
            <a:r>
              <a:rPr lang="sv-SE" dirty="0"/>
              <a:t>- säkerhet i nätverk och informationssystem</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CER</a:t>
            </a:r>
            <a:r>
              <a:rPr lang="sv-SE" dirty="0"/>
              <a:t> - </a:t>
            </a:r>
            <a:r>
              <a:rPr lang="sv-SE" b="0" i="0" dirty="0" err="1">
                <a:solidFill>
                  <a:srgbClr val="002337"/>
                </a:solidFill>
                <a:effectLst/>
                <a:latin typeface="Raleway_local"/>
              </a:rPr>
              <a:t>Critical</a:t>
            </a:r>
            <a:r>
              <a:rPr lang="sv-SE" b="0" i="0" dirty="0">
                <a:solidFill>
                  <a:srgbClr val="002337"/>
                </a:solidFill>
                <a:effectLst/>
                <a:latin typeface="Raleway_local"/>
              </a:rPr>
              <a:t> </a:t>
            </a:r>
            <a:r>
              <a:rPr lang="sv-SE" b="0" i="0" dirty="0" err="1">
                <a:solidFill>
                  <a:srgbClr val="002337"/>
                </a:solidFill>
                <a:effectLst/>
                <a:latin typeface="Raleway_local"/>
              </a:rPr>
              <a:t>Entities</a:t>
            </a:r>
            <a:r>
              <a:rPr lang="sv-SE" b="0" i="0" dirty="0">
                <a:solidFill>
                  <a:srgbClr val="002337"/>
                </a:solidFill>
                <a:effectLst/>
                <a:latin typeface="Raleway_local"/>
              </a:rPr>
              <a:t> </a:t>
            </a:r>
            <a:r>
              <a:rPr lang="sv-SE" b="0" i="0" dirty="0" err="1">
                <a:solidFill>
                  <a:srgbClr val="002337"/>
                </a:solidFill>
                <a:effectLst/>
                <a:latin typeface="Raleway_local"/>
              </a:rPr>
              <a:t>Resilience</a:t>
            </a:r>
            <a:r>
              <a:rPr lang="sv-SE" b="0" i="0" dirty="0">
                <a:solidFill>
                  <a:srgbClr val="002337"/>
                </a:solidFill>
                <a:effectLst/>
                <a:latin typeface="Raleway_local"/>
              </a:rPr>
              <a:t> </a:t>
            </a:r>
            <a:r>
              <a:rPr lang="sv-SE" b="0" i="0" dirty="0" err="1">
                <a:solidFill>
                  <a:srgbClr val="002337"/>
                </a:solidFill>
                <a:effectLst/>
                <a:latin typeface="Raleway_local"/>
              </a:rPr>
              <a:t>Directive</a:t>
            </a:r>
            <a:r>
              <a:rPr lang="sv-SE" dirty="0"/>
              <a:t>– </a:t>
            </a:r>
            <a:r>
              <a:rPr lang="sv-SE" b="1" i="0" dirty="0">
                <a:solidFill>
                  <a:srgbClr val="040C28"/>
                </a:solidFill>
                <a:effectLst/>
                <a:latin typeface="Google Sans"/>
              </a:rPr>
              <a:t>CER</a:t>
            </a:r>
            <a:r>
              <a:rPr lang="sv-SE" b="0" i="0" dirty="0">
                <a:solidFill>
                  <a:srgbClr val="040C28"/>
                </a:solidFill>
                <a:effectLst/>
                <a:latin typeface="Google Sans"/>
              </a:rPr>
              <a:t>-direktivet ska säkerställa att störningar eller avbrott bland samhällsviktiga verksamheter kan förebyggas, motverkas, och hanteras</a:t>
            </a:r>
            <a:r>
              <a:rPr lang="sv-SE" b="0" i="0" dirty="0">
                <a:solidFill>
                  <a:srgbClr val="1F1F1F"/>
                </a:solidFill>
                <a:effectLst/>
                <a:latin typeface="Google Sans"/>
              </a:rPr>
              <a:t>. </a:t>
            </a:r>
            <a:r>
              <a:rPr lang="sv-SE" dirty="0"/>
              <a:t>Man kan säga att CER omfattar samhällsviktig verksamhet som måste upprätthållas utöver nätverk och informationssystem (NIS)  (ex. inom vattenverk, kraftstationer osv.)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finns även branschspecifika regleringar (exempelvis DORA för finansbranschen) och reglering som ska skydda individer (GDPR).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NIS2-direktivet började gälla i EU oktober 2024. För att verksamheter ska kunna leva upp till direktivet regleras detta genom cybersäkerhetslagen sedan januari 2026. Detaljerna för kraven kommer presenteras i föreskrifter under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tidigare NIS-reglering (NIS1) det vill säga ”Lagen om informationssäkerhet för digitala och samhällsviktiga tjänster” upphävdes när cybersäkerhetslagen trädde i kraft 15 januari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Både direktiv och lagen är ganska övergripande och talar om </a:t>
            </a:r>
            <a:r>
              <a:rPr lang="sv-SE" i="1" dirty="0"/>
              <a:t>vad</a:t>
            </a:r>
            <a:r>
              <a:rPr lang="sv-SE" dirty="0"/>
              <a:t> som ska uppnås, därför krävs det föreskrifter som anger vad som måste </a:t>
            </a:r>
            <a:r>
              <a:rPr lang="sv-SE" i="1" dirty="0"/>
              <a:t>göras</a:t>
            </a:r>
            <a:r>
              <a:rPr lang="sv-SE" dirty="0"/>
              <a:t> för att nå dit.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dirty="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040C28"/>
                </a:solidFill>
                <a:effectLst/>
                <a:latin typeface="Google Sans"/>
              </a:rPr>
              <a:t>NIS2</a:t>
            </a:r>
            <a:r>
              <a:rPr lang="sv-SE" b="0" i="0" dirty="0">
                <a:solidFill>
                  <a:srgbClr val="040C28"/>
                </a:solidFill>
                <a:effectLst/>
                <a:latin typeface="Google Sans"/>
              </a:rPr>
              <a:t> höjer EU:s gemensamma ambitionsnivå för </a:t>
            </a:r>
            <a:r>
              <a:rPr lang="sv-SE" b="0" i="0" dirty="0" err="1">
                <a:solidFill>
                  <a:srgbClr val="040C28"/>
                </a:solidFill>
                <a:effectLst/>
                <a:latin typeface="Google Sans"/>
              </a:rPr>
              <a:t>it-säkerhet</a:t>
            </a:r>
            <a:r>
              <a:rPr lang="sv-SE" b="0" i="0" dirty="0">
                <a:solidFill>
                  <a:srgbClr val="040C28"/>
                </a:solidFill>
                <a:effectLst/>
                <a:latin typeface="Google Sans"/>
              </a:rPr>
              <a:t> genom ett bredare tillämpningsområde, tydligare regler och starkare tillsynsverktyg</a:t>
            </a:r>
            <a:r>
              <a:rPr lang="sv-SE" b="0" i="0" dirty="0">
                <a:solidFill>
                  <a:srgbClr val="1F1F1F"/>
                </a:solidFill>
                <a:effectLst/>
                <a:latin typeface="Google Sans"/>
              </a:rPr>
              <a:t>. </a:t>
            </a:r>
          </a:p>
          <a:p>
            <a:endParaRPr lang="sv-SE" dirty="0"/>
          </a:p>
          <a:p>
            <a:r>
              <a:rPr lang="sv-SE" b="1" dirty="0"/>
              <a:t>NIS2</a:t>
            </a:r>
            <a:r>
              <a:rPr lang="sv-SE" dirty="0"/>
              <a:t> ställer både utökade krav och fler omfattas. </a:t>
            </a:r>
          </a:p>
          <a:p>
            <a:endParaRPr lang="sv-SE" dirty="0"/>
          </a:p>
          <a:p>
            <a:r>
              <a:rPr lang="sv-SE" b="1" dirty="0"/>
              <a:t>CER</a:t>
            </a:r>
            <a:r>
              <a:rPr lang="sv-SE" dirty="0"/>
              <a:t>-direktivet däremot har ingen nuvarande reglering utan är helt ny i Sverige. Tanken är att CER och NIS2 ska gå hand i hand för ett mer komplett skydd av samhället.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356"/>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5</a:t>
            </a:fld>
            <a:endParaRPr lang="sv-SE"/>
          </a:p>
        </p:txBody>
      </p:sp>
    </p:spTree>
    <p:extLst>
      <p:ext uri="{BB962C8B-B14F-4D97-AF65-F5344CB8AC3E}">
        <p14:creationId xmlns:p14="http://schemas.microsoft.com/office/powerpoint/2010/main" val="64798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NIS2- och CER direktivet ska tillsammans öka motståndskraften i samhället. De har mycket gemensamt men också en del som skiljer dem åt.</a:t>
            </a:r>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6</a:t>
            </a:fld>
            <a:endParaRPr lang="sv-SE"/>
          </a:p>
        </p:txBody>
      </p:sp>
    </p:spTree>
    <p:extLst>
      <p:ext uri="{BB962C8B-B14F-4D97-AF65-F5344CB8AC3E}">
        <p14:creationId xmlns:p14="http://schemas.microsoft.com/office/powerpoint/2010/main" val="15125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 finns flera saker som är gemensamma för de båda direktiven:</a:t>
            </a:r>
          </a:p>
          <a:p>
            <a:endParaRPr lang="sv-SE" b="1" dirty="0"/>
          </a:p>
          <a:p>
            <a:pPr marL="285750" indent="-285750">
              <a:buFont typeface="Arial" panose="020B0604020202020204" pitchFamily="34" charset="0"/>
              <a:buChar char="•"/>
            </a:pPr>
            <a:r>
              <a:rPr lang="sv-SE" sz="1200" dirty="0">
                <a:latin typeface="Century Gothic" panose="020B0502020202020204" pitchFamily="34" charset="0"/>
              </a:rPr>
              <a:t>Identifiering av offentliga och privata aktörer som omfattas</a:t>
            </a:r>
          </a:p>
          <a:p>
            <a:pPr marL="285750" indent="-285750">
              <a:buFont typeface="Arial" panose="020B0604020202020204" pitchFamily="34" charset="0"/>
              <a:buChar char="•"/>
            </a:pPr>
            <a:r>
              <a:rPr lang="sv-SE" sz="1200" dirty="0">
                <a:latin typeface="Century Gothic" panose="020B0502020202020204" pitchFamily="34" charset="0"/>
              </a:rPr>
              <a:t>Krav på riskanalys</a:t>
            </a:r>
          </a:p>
          <a:p>
            <a:pPr marL="285750" indent="-285750">
              <a:buFont typeface="Arial" panose="020B0604020202020204" pitchFamily="34" charset="0"/>
              <a:buChar char="•"/>
            </a:pPr>
            <a:r>
              <a:rPr lang="sv-SE" sz="1200" dirty="0">
                <a:latin typeface="Century Gothic" panose="020B0502020202020204" pitchFamily="34" charset="0"/>
              </a:rPr>
              <a:t>Krav på verksamhetsutövarna att införa åtgärder som syftar till att stärka motståndskraften, bland annat tekniska (som brandväggar), fysiska (som lås och larm) och organisatoriska (som utbildning)</a:t>
            </a:r>
          </a:p>
          <a:p>
            <a:pPr marL="285750" indent="-285750">
              <a:buFont typeface="Arial" panose="020B0604020202020204" pitchFamily="34" charset="0"/>
              <a:buChar char="•"/>
            </a:pPr>
            <a:r>
              <a:rPr lang="sv-SE" sz="1200" dirty="0">
                <a:latin typeface="Century Gothic" panose="020B0502020202020204" pitchFamily="34" charset="0"/>
              </a:rPr>
              <a:t>Incidentrapportering</a:t>
            </a:r>
          </a:p>
          <a:p>
            <a:pPr marL="285750" indent="-285750">
              <a:buFont typeface="Arial" panose="020B0604020202020204" pitchFamily="34" charset="0"/>
              <a:buChar char="•"/>
            </a:pPr>
            <a:r>
              <a:rPr lang="sv-SE" sz="1200" dirty="0">
                <a:latin typeface="Century Gothic" panose="020B0502020202020204" pitchFamily="34" charset="0"/>
              </a:rPr>
              <a:t>Tillsyn</a:t>
            </a:r>
          </a:p>
          <a:p>
            <a:pPr marL="285750" indent="-265113">
              <a:buFont typeface="Arial" panose="020B0604020202020204" pitchFamily="34" charset="0"/>
              <a:buChar char="•"/>
            </a:pPr>
            <a:r>
              <a:rPr lang="sv-SE" sz="1200" dirty="0">
                <a:latin typeface="Century Gothic" panose="020B0502020202020204" pitchFamily="34" charset="0"/>
              </a:rPr>
              <a:t>Stärkt nationellt arbete</a:t>
            </a:r>
          </a:p>
          <a:p>
            <a:pPr marL="285750" indent="-285750">
              <a:buFont typeface="Arial" panose="020B0604020202020204" pitchFamily="34" charset="0"/>
              <a:buChar char="•"/>
            </a:pPr>
            <a:r>
              <a:rPr lang="sv-SE" sz="1200" dirty="0">
                <a:latin typeface="Century Gothic" panose="020B0502020202020204" pitchFamily="34" charset="0"/>
              </a:rPr>
              <a:t>Stärkt EU-samarbete</a:t>
            </a:r>
          </a:p>
          <a:p>
            <a:endParaRPr lang="sv-SE" b="1" dirty="0"/>
          </a:p>
          <a:p>
            <a:r>
              <a:rPr lang="sv-SE" b="1" dirty="0"/>
              <a:t>I praktiken betyder det att varje medlemsland måste se till att deras verksamheter:</a:t>
            </a:r>
          </a:p>
          <a:p>
            <a:pPr marL="171450" indent="-171450">
              <a:buFont typeface="Arial" panose="020B0604020202020204" pitchFamily="34" charset="0"/>
              <a:buChar char="•"/>
            </a:pPr>
            <a:r>
              <a:rPr lang="sv-SE" dirty="0"/>
              <a:t>Aktivt förebygger och kan motstå störningar</a:t>
            </a:r>
          </a:p>
          <a:p>
            <a:pPr marL="171450" indent="-171450">
              <a:buFont typeface="Arial" panose="020B0604020202020204" pitchFamily="34" charset="0"/>
              <a:buChar char="•"/>
            </a:pPr>
            <a:r>
              <a:rPr lang="sv-SE" dirty="0"/>
              <a:t>Arbetar systematiskt med säkerhetsåtgärder, utbildning, kontinuitetshantering</a:t>
            </a:r>
          </a:p>
          <a:p>
            <a:pPr marL="171450" indent="-171450">
              <a:buFont typeface="Arial" panose="020B0604020202020204" pitchFamily="34" charset="0"/>
              <a:buChar char="•"/>
            </a:pPr>
            <a:r>
              <a:rPr lang="sv-SE" dirty="0"/>
              <a:t>Rapporterar incidenter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7</a:t>
            </a:fld>
            <a:endParaRPr lang="sv-SE"/>
          </a:p>
        </p:txBody>
      </p:sp>
    </p:spTree>
    <p:extLst>
      <p:ext uri="{BB962C8B-B14F-4D97-AF65-F5344CB8AC3E}">
        <p14:creationId xmlns:p14="http://schemas.microsoft.com/office/powerpoint/2010/main" val="204519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Förutom de gemensamma delarna finns också några ytterligare delar i respektive direktiv: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CER-direktivet ställs krav på att medlemsländerna måste genomföra en </a:t>
            </a:r>
            <a:r>
              <a:rPr lang="sv-SE" b="1" dirty="0"/>
              <a:t>nationell riskanalys</a:t>
            </a:r>
            <a:r>
              <a:rPr lang="sv-SE" b="0" dirty="0"/>
              <a:t> - </a:t>
            </a:r>
            <a:r>
              <a:rPr lang="sv-SE" sz="1800" dirty="0">
                <a:effectLst/>
                <a:latin typeface="Garamond" panose="02020404030301010803" pitchFamily="18" charset="0"/>
                <a:ea typeface="Garamond" panose="02020404030301010803" pitchFamily="18" charset="0"/>
                <a:cs typeface="Times New Roman" panose="02020603050405020304" pitchFamily="18" charset="0"/>
              </a:rPr>
              <a:t>Myndigheten för civilt försvar tar fram 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12529"/>
              </a:solidFill>
              <a:effectLst/>
              <a:latin typeface="system-ui"/>
            </a:endParaRPr>
          </a:p>
          <a:p>
            <a:r>
              <a:rPr lang="sv-SE" b="0" i="0" dirty="0">
                <a:solidFill>
                  <a:srgbClr val="212529"/>
                </a:solidFill>
                <a:effectLst/>
                <a:latin typeface="system-ui"/>
              </a:rPr>
              <a:t>Varje land ska ha en nationell </a:t>
            </a:r>
            <a:r>
              <a:rPr lang="sv-SE" b="1" i="0" dirty="0">
                <a:solidFill>
                  <a:srgbClr val="212529"/>
                </a:solidFill>
                <a:effectLst/>
                <a:latin typeface="system-ui"/>
              </a:rPr>
              <a:t>cyberkrishanteringsmyndighet</a:t>
            </a:r>
            <a:r>
              <a:rPr lang="sv-SE" b="0" i="0" dirty="0">
                <a:solidFill>
                  <a:srgbClr val="212529"/>
                </a:solidFill>
                <a:effectLst/>
                <a:latin typeface="system-ui"/>
              </a:rPr>
              <a:t> och ta fram en cyberkrishanteringsplan.</a:t>
            </a:r>
          </a:p>
          <a:p>
            <a:endParaRPr lang="sv-SE" b="0" i="0" dirty="0">
              <a:solidFill>
                <a:srgbClr val="212529"/>
              </a:solidFill>
              <a:effectLst/>
              <a:latin typeface="system-ui"/>
            </a:endParaRPr>
          </a:p>
          <a:p>
            <a:r>
              <a:rPr lang="sv-SE" b="1" i="0" dirty="0">
                <a:solidFill>
                  <a:srgbClr val="212529"/>
                </a:solidFill>
                <a:effectLst/>
                <a:latin typeface="system-ui"/>
              </a:rPr>
              <a:t>EU-</a:t>
            </a:r>
            <a:r>
              <a:rPr lang="sv-SE" b="1" i="0" dirty="0" err="1">
                <a:solidFill>
                  <a:srgbClr val="212529"/>
                </a:solidFill>
                <a:effectLst/>
                <a:latin typeface="system-ui"/>
              </a:rPr>
              <a:t>CyCLONe</a:t>
            </a:r>
            <a:r>
              <a:rPr lang="sv-SE" b="0" i="0" dirty="0">
                <a:solidFill>
                  <a:srgbClr val="212529"/>
                </a:solidFill>
                <a:effectLst/>
                <a:latin typeface="system-ui"/>
              </a:rPr>
              <a:t> – </a:t>
            </a:r>
            <a:r>
              <a:rPr lang="sv-SE" b="0" i="0" dirty="0" err="1">
                <a:solidFill>
                  <a:srgbClr val="212529"/>
                </a:solidFill>
                <a:effectLst/>
                <a:latin typeface="system-ui"/>
              </a:rPr>
              <a:t>European</a:t>
            </a:r>
            <a:r>
              <a:rPr lang="sv-SE" b="0" i="0" dirty="0">
                <a:solidFill>
                  <a:srgbClr val="212529"/>
                </a:solidFill>
                <a:effectLst/>
                <a:latin typeface="system-ui"/>
              </a:rPr>
              <a:t> cyber </a:t>
            </a:r>
            <a:r>
              <a:rPr lang="sv-SE" b="0" i="0" dirty="0" err="1">
                <a:solidFill>
                  <a:srgbClr val="212529"/>
                </a:solidFill>
                <a:effectLst/>
                <a:latin typeface="system-ui"/>
              </a:rPr>
              <a:t>crisis</a:t>
            </a:r>
            <a:r>
              <a:rPr lang="sv-SE" b="0" i="0" dirty="0">
                <a:solidFill>
                  <a:srgbClr val="212529"/>
                </a:solidFill>
                <a:effectLst/>
                <a:latin typeface="system-ui"/>
              </a:rPr>
              <a:t> liaison organisation </a:t>
            </a:r>
            <a:r>
              <a:rPr lang="sv-SE" b="0" i="0" dirty="0" err="1">
                <a:solidFill>
                  <a:srgbClr val="212529"/>
                </a:solidFill>
                <a:effectLst/>
                <a:latin typeface="system-ui"/>
              </a:rPr>
              <a:t>network</a:t>
            </a:r>
            <a:r>
              <a:rPr lang="sv-SE" b="0" i="0" dirty="0">
                <a:solidFill>
                  <a:srgbClr val="212529"/>
                </a:solidFill>
                <a:effectLst/>
                <a:latin typeface="system-ui"/>
              </a:rPr>
              <a:t>, </a:t>
            </a:r>
            <a:r>
              <a:rPr lang="sv-SE" b="1" i="0" dirty="0">
                <a:solidFill>
                  <a:srgbClr val="212529"/>
                </a:solidFill>
                <a:effectLst/>
                <a:latin typeface="system-ui"/>
              </a:rPr>
              <a:t>är ett samarbetsnätverk för medlemsstaternas nationella myndigheter som ansvarar för hantering av cyberkriser.</a:t>
            </a:r>
          </a:p>
          <a:p>
            <a:endParaRPr lang="sv-SE" b="1" i="0" dirty="0">
              <a:solidFill>
                <a:srgbClr val="212529"/>
              </a:solidFill>
              <a:effectLst/>
              <a:latin typeface="system-ui"/>
            </a:endParaRPr>
          </a:p>
          <a:p>
            <a:r>
              <a:rPr lang="sv-SE" b="0" i="0" dirty="0">
                <a:solidFill>
                  <a:srgbClr val="212529"/>
                </a:solidFill>
                <a:effectLst/>
                <a:latin typeface="system-ui"/>
              </a:rPr>
              <a:t>Medlemsländerna måste även bidra till en </a:t>
            </a:r>
            <a:r>
              <a:rPr lang="sv-SE" b="1" i="0" dirty="0">
                <a:solidFill>
                  <a:srgbClr val="212529"/>
                </a:solidFill>
                <a:effectLst/>
                <a:latin typeface="system-ui"/>
              </a:rPr>
              <a:t>Europeisk sårbarhetsdatabas.</a:t>
            </a:r>
          </a:p>
          <a:p>
            <a:endParaRPr lang="sv-SE" b="0" i="0" dirty="0">
              <a:solidFill>
                <a:srgbClr val="212529"/>
              </a:solidFill>
              <a:effectLst/>
              <a:latin typeface="system-ui"/>
            </a:endParaRPr>
          </a:p>
          <a:p>
            <a:r>
              <a:rPr lang="sv-SE" b="0" i="0" dirty="0">
                <a:solidFill>
                  <a:srgbClr val="212529"/>
                </a:solidFill>
                <a:effectLst/>
                <a:latin typeface="system-ui"/>
              </a:rPr>
              <a:t>I NIS2 läggs även särskilt fokus på verksamhetsledningarnas ansvar och säkerhet i leveranskedjan, vilket vi kommer prata mer om senare.</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8</a:t>
            </a:fld>
            <a:endParaRPr lang="sv-SE"/>
          </a:p>
        </p:txBody>
      </p:sp>
    </p:spTree>
    <p:extLst>
      <p:ext uri="{BB962C8B-B14F-4D97-AF65-F5344CB8AC3E}">
        <p14:creationId xmlns:p14="http://schemas.microsoft.com/office/powerpoint/2010/main" val="294733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NIS2-direktivet har sin grund i det ökade behovet av en högre säkerhet och skydd för våra viktigaste verksamheter. Vi måste växla upp. NIS2-direktivet omfattar därför fler sektorer, ha tydligare krav och skärpta sanktioner för den som inte följer dem. </a:t>
            </a:r>
            <a:endParaRPr lang="sv-SE" sz="1200" b="0" dirty="0">
              <a:effectLst/>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effectLst/>
              <a:latin typeface="+mn-lt"/>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mn-lt"/>
                <a:ea typeface="+mn-ea"/>
              </a:rPr>
              <a:t>Huvuddragen i direktivet är: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effectLst/>
              <a:latin typeface="+mn-lt"/>
              <a:ea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effectLst/>
                <a:latin typeface="+mn-lt"/>
                <a:ea typeface="+mn-ea"/>
              </a:rPr>
              <a:t>Många organisationer i </a:t>
            </a:r>
            <a:r>
              <a:rPr lang="sv-SE" sz="1200" b="1" dirty="0">
                <a:effectLst/>
                <a:latin typeface="+mn-lt"/>
                <a:ea typeface="+mn-ea"/>
              </a:rPr>
              <a:t>flera olika sektorer omfattas</a:t>
            </a:r>
            <a:r>
              <a:rPr lang="sv-SE" sz="1200" b="0" dirty="0">
                <a:effectLst/>
                <a:latin typeface="+mn-lt"/>
                <a:ea typeface="+mn-ea"/>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effectLst/>
                <a:latin typeface="+mn-lt"/>
                <a:ea typeface="+mn-ea"/>
              </a:rPr>
              <a:t>Omfattas verksamheten av regleringen så </a:t>
            </a:r>
            <a:r>
              <a:rPr lang="sv-SE" sz="1200" b="1" dirty="0">
                <a:effectLst/>
                <a:latin typeface="+mn-lt"/>
                <a:ea typeface="+mn-ea"/>
              </a:rPr>
              <a:t>omfattas hela organisationen</a:t>
            </a:r>
            <a:r>
              <a:rPr lang="sv-SE" sz="1200" b="0" dirty="0">
                <a:effectLst/>
                <a:latin typeface="+mn-lt"/>
                <a:ea typeface="+mn-ea"/>
              </a:rPr>
              <a:t>. </a:t>
            </a:r>
            <a:r>
              <a:rPr lang="sv-SE" dirty="0"/>
              <a:t>Anledningen är att verksamhetsdelarna ofta är nära sammankopplade med gemensamma </a:t>
            </a:r>
            <a:r>
              <a:rPr lang="sv-SE" dirty="0" err="1"/>
              <a:t>it-system</a:t>
            </a:r>
            <a:r>
              <a:rPr lang="sv-SE" dirty="0"/>
              <a:t>, infrastruktur och styrning och måste ha ett gemensamt skydd för att det inte ska vara möjligt att komma åt en verksamhet genom en annan.</a:t>
            </a:r>
            <a:br>
              <a:rPr lang="sv-SE" dirty="0"/>
            </a:br>
            <a:r>
              <a:rPr lang="sv-SE" dirty="0"/>
              <a:t>Det innebär också att verksamheten måste säkerställa säkerheten i </a:t>
            </a:r>
            <a:r>
              <a:rPr lang="sv-SE" b="1" dirty="0"/>
              <a:t>leveranskedjan</a:t>
            </a:r>
            <a:r>
              <a:rPr lang="sv-SE" dirty="0"/>
              <a:t>, det vill säga att även underleverantörer lever upp till kraven i NIS2.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002337"/>
                </a:solidFill>
                <a:effectLst/>
                <a:latin typeface="Raleway_local"/>
              </a:rPr>
              <a:t>Direktivet har </a:t>
            </a:r>
            <a:r>
              <a:rPr lang="sv-SE" b="1" i="0" dirty="0">
                <a:solidFill>
                  <a:srgbClr val="002337"/>
                </a:solidFill>
                <a:effectLst/>
                <a:latin typeface="Raleway_local"/>
              </a:rPr>
              <a:t>skarpare krav </a:t>
            </a:r>
            <a:r>
              <a:rPr lang="sv-SE" b="0" i="0" dirty="0">
                <a:solidFill>
                  <a:srgbClr val="002337"/>
                </a:solidFill>
                <a:effectLst/>
                <a:latin typeface="Raleway_local"/>
              </a:rPr>
              <a:t>på </a:t>
            </a:r>
            <a:r>
              <a:rPr lang="sv-SE" b="1" i="0" dirty="0">
                <a:solidFill>
                  <a:srgbClr val="002337"/>
                </a:solidFill>
                <a:effectLst/>
                <a:latin typeface="Raleway_local"/>
              </a:rPr>
              <a:t>säkerhetsåtgärder </a:t>
            </a:r>
            <a:r>
              <a:rPr lang="sv-SE" b="0" i="0" dirty="0">
                <a:solidFill>
                  <a:srgbClr val="002337"/>
                </a:solidFill>
                <a:effectLst/>
                <a:latin typeface="Raleway_local"/>
              </a:rPr>
              <a:t>och utökade krav på bland annat </a:t>
            </a:r>
            <a:r>
              <a:rPr lang="sv-SE" b="1" i="0" dirty="0">
                <a:solidFill>
                  <a:srgbClr val="002337"/>
                </a:solidFill>
                <a:effectLst/>
                <a:latin typeface="Raleway_local"/>
              </a:rPr>
              <a:t>utbildning</a:t>
            </a:r>
            <a:r>
              <a:rPr lang="sv-SE" b="0" i="0" dirty="0">
                <a:solidFill>
                  <a:srgbClr val="002337"/>
                </a:solidFill>
                <a:effectLst/>
                <a:latin typeface="Raleway_local"/>
              </a:rPr>
              <a:t>. Direktivet förtydligar även </a:t>
            </a:r>
            <a:r>
              <a:rPr lang="sv-SE" b="1" i="0" dirty="0">
                <a:solidFill>
                  <a:srgbClr val="002337"/>
                </a:solidFill>
                <a:effectLst/>
                <a:latin typeface="Raleway_local"/>
              </a:rPr>
              <a:t>ledningens ansvar.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i="0" dirty="0">
                <a:solidFill>
                  <a:srgbClr val="002337"/>
                </a:solidFill>
                <a:effectLst/>
                <a:latin typeface="Raleway_local"/>
              </a:rPr>
              <a:t>Det är en ensad kravställning och incidentrapportering </a:t>
            </a:r>
            <a:r>
              <a:rPr lang="sv-SE" b="0" i="0" dirty="0">
                <a:solidFill>
                  <a:srgbClr val="002337"/>
                </a:solidFill>
                <a:effectLst/>
                <a:latin typeface="Raleway_local"/>
              </a:rPr>
              <a:t>vilket innebär en harmonisering av kraven mellan de olika medlemsländerna, bland annat för att underlätta för organisationer som verkar i flera länder och för att få jämförbara data.</a:t>
            </a:r>
          </a:p>
          <a:p>
            <a:endParaRPr lang="sv-SE" b="0" i="0" dirty="0">
              <a:solidFill>
                <a:srgbClr val="002337"/>
              </a:solidFill>
              <a:effectLst/>
              <a:latin typeface="Raleway_local"/>
            </a:endParaRPr>
          </a:p>
          <a:p>
            <a:r>
              <a:rPr lang="sv-SE" b="0" i="0" dirty="0">
                <a:solidFill>
                  <a:srgbClr val="002337"/>
                </a:solidFill>
                <a:effectLst/>
                <a:latin typeface="Raleway_local"/>
              </a:rPr>
              <a:t>På en övergripande nivå så innebär NIS2-direktivet också att det internationella samarbetet stärks, med skrivningar om ömsesidigt bistånd vid tillsyn, och om hantering av stora incidenter och cyberkriser som berör flera medlemsstater.</a:t>
            </a:r>
          </a:p>
          <a:p>
            <a:endParaRPr lang="sv-SE" b="0" i="0" dirty="0">
              <a:solidFill>
                <a:srgbClr val="002337"/>
              </a:solidFill>
              <a:effectLst/>
              <a:latin typeface="Raleway_local"/>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5A73E5DC-3020-47B7-8ED6-DB931FEB4490}" type="slidenum">
              <a:rPr lang="sv-SE" smtClean="0"/>
              <a:t>9</a:t>
            </a:fld>
            <a:endParaRPr lang="sv-SE"/>
          </a:p>
        </p:txBody>
      </p:sp>
    </p:spTree>
    <p:extLst>
      <p:ext uri="{BB962C8B-B14F-4D97-AF65-F5344CB8AC3E}">
        <p14:creationId xmlns:p14="http://schemas.microsoft.com/office/powerpoint/2010/main" val="729266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5ADF8B40-A042-13D6-BE86-3FFC67629E62}"/>
              </a:ext>
              <a:ext uri="{C183D7F6-B498-43B3-948B-1728B52AA6E4}">
                <adec:decorative xmlns:adec="http://schemas.microsoft.com/office/drawing/2017/decorative" val="1"/>
              </a:ext>
            </a:extLst>
          </p:cNvPr>
          <p:cNvGrpSpPr/>
          <p:nvPr/>
        </p:nvGrpSpPr>
        <p:grpSpPr>
          <a:xfrm>
            <a:off x="-1" y="0"/>
            <a:ext cx="12192001" cy="6859786"/>
            <a:chOff x="-1" y="0"/>
            <a:chExt cx="12192001" cy="6859786"/>
          </a:xfrm>
        </p:grpSpPr>
        <p:sp>
          <p:nvSpPr>
            <p:cNvPr id="13" name="Frihandsfigur 7">
              <a:extLst>
                <a:ext uri="{FF2B5EF4-FFF2-40B4-BE49-F238E27FC236}">
                  <a16:creationId xmlns:a16="http://schemas.microsoft.com/office/drawing/2014/main" id="{712C975F-A0C1-763B-2A36-614D8FD23DBE}"/>
                </a:ext>
              </a:extLst>
            </p:cNvPr>
            <p:cNvSpPr/>
            <p:nvPr/>
          </p:nvSpPr>
          <p:spPr>
            <a:xfrm>
              <a:off x="-1" y="0"/>
              <a:ext cx="12192001" cy="6859786"/>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10">
                  <a:srgbClr val="091F36"/>
                </a:gs>
                <a:gs pos="75000">
                  <a:srgbClr val="061727"/>
                </a:gs>
                <a:gs pos="98000">
                  <a:srgbClr val="061727"/>
                </a:gs>
                <a:gs pos="24000">
                  <a:srgbClr val="0B233E"/>
                </a:gs>
                <a:gs pos="0">
                  <a:srgbClr val="0B233E"/>
                </a:gs>
              </a:gsLst>
              <a:lin ang="0" scaled="0"/>
            </a:gradFill>
            <a:ln w="6322" cap="flat">
              <a:noFill/>
              <a:prstDash val="solid"/>
              <a:miter/>
            </a:ln>
          </p:spPr>
          <p:txBody>
            <a:bodyPr rtlCol="0" anchor="ctr"/>
            <a:lstStyle/>
            <a:p>
              <a:endParaRPr lang="sv-SE" dirty="0"/>
            </a:p>
          </p:txBody>
        </p:sp>
        <p:sp>
          <p:nvSpPr>
            <p:cNvPr id="14" name="Frihandsfigur 8">
              <a:extLst>
                <a:ext uri="{FF2B5EF4-FFF2-40B4-BE49-F238E27FC236}">
                  <a16:creationId xmlns:a16="http://schemas.microsoft.com/office/drawing/2014/main" id="{54976291-150F-DAD1-440F-BED5D275218D}"/>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100000">
                  <a:srgbClr val="0B233E"/>
                </a:gs>
                <a:gs pos="50000">
                  <a:srgbClr val="091E35"/>
                </a:gs>
                <a:gs pos="0">
                  <a:srgbClr val="061727"/>
                </a:gs>
              </a:gsLst>
              <a:lin ang="5400000" scaled="0"/>
            </a:gradFill>
            <a:ln w="6322" cap="flat">
              <a:noFill/>
              <a:prstDash val="solid"/>
              <a:miter/>
            </a:ln>
          </p:spPr>
          <p:txBody>
            <a:bodyPr rtlCol="0" anchor="ctr"/>
            <a:lstStyle/>
            <a:p>
              <a:endParaRPr lang="sv-SE" dirty="0"/>
            </a:p>
          </p:txBody>
        </p:sp>
        <p:sp>
          <p:nvSpPr>
            <p:cNvPr id="15" name="Frihandsfigur 17">
              <a:extLst>
                <a:ext uri="{FF2B5EF4-FFF2-40B4-BE49-F238E27FC236}">
                  <a16:creationId xmlns:a16="http://schemas.microsoft.com/office/drawing/2014/main" id="{4EABF5EA-D2BA-B292-9E72-DBF0F0790F25}"/>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091F36"/>
                </a:gs>
                <a:gs pos="75000">
                  <a:srgbClr val="0B233E"/>
                </a:gs>
                <a:gs pos="25000">
                  <a:srgbClr val="061727"/>
                </a:gs>
                <a:gs pos="100000">
                  <a:srgbClr val="0B233E"/>
                </a:gs>
                <a:gs pos="0">
                  <a:srgbClr val="061727"/>
                </a:gs>
              </a:gsLst>
              <a:lin ang="0" scaled="0"/>
            </a:gradFill>
            <a:ln w="6322" cap="flat">
              <a:noFill/>
              <a:prstDash val="solid"/>
              <a:miter/>
            </a:ln>
          </p:spPr>
          <p:txBody>
            <a:bodyPr rtlCol="0" anchor="ctr"/>
            <a:lstStyle/>
            <a:p>
              <a:endParaRPr lang="sv-SE" dirty="0"/>
            </a:p>
          </p:txBody>
        </p:sp>
      </p:grpSp>
      <p:pic>
        <p:nvPicPr>
          <p:cNvPr id="11" name="Bildobjekt 7" descr="Logotyp Myndigheten för civilt försvar">
            <a:extLst>
              <a:ext uri="{FF2B5EF4-FFF2-40B4-BE49-F238E27FC236}">
                <a16:creationId xmlns:a16="http://schemas.microsoft.com/office/drawing/2014/main" id="{729ADCA1-CB36-9E5B-7763-B612A7D40F98}"/>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93172"/>
            <a:ext cx="10121361" cy="1116000"/>
          </a:xfrm>
        </p:spPr>
        <p:txBody>
          <a:bodyPr lIns="0" tIns="0" rIns="0" bIns="0" anchor="b"/>
          <a:lstStyle>
            <a:lvl1pPr algn="l">
              <a:lnSpc>
                <a:spcPct val="84000"/>
              </a:lnSpc>
              <a:defRPr sz="4000">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9" y="5806222"/>
            <a:ext cx="1009915" cy="198031"/>
          </a:xfrm>
        </p:spPr>
        <p:txBody>
          <a:bodyPr/>
          <a:lstStyle>
            <a:lvl1pPr>
              <a:defRPr sz="900">
                <a:solidFill>
                  <a:schemeClr val="accent5"/>
                </a:solidFill>
              </a:defRPr>
            </a:lvl1pPr>
          </a:lstStyle>
          <a:p>
            <a:fld id="{75A3CDBA-D37B-4C52-BE0E-84B21EF6D324}" type="datetime3">
              <a:rPr lang="sv-SE" smtClean="0"/>
              <a:t>26-07-02</a:t>
            </a:fld>
            <a:endParaRPr lang="sv-SE" dirty="0"/>
          </a:p>
        </p:txBody>
      </p:sp>
      <p:sp>
        <p:nvSpPr>
          <p:cNvPr id="5" name="Platshållare för sidfot 4">
            <a:extLst>
              <a:ext uri="{FF2B5EF4-FFF2-40B4-BE49-F238E27FC236}">
                <a16:creationId xmlns:a16="http://schemas.microsoft.com/office/drawing/2014/main" id="{1A416973-C155-F962-8AF3-CE31F29C633B}"/>
              </a:ext>
            </a:extLst>
          </p:cNvPr>
          <p:cNvSpPr>
            <a:spLocks noGrp="1"/>
          </p:cNvSpPr>
          <p:nvPr>
            <p:ph type="ftr" sz="quarter" idx="11"/>
          </p:nvPr>
        </p:nvSpPr>
        <p:spPr>
          <a:xfrm>
            <a:off x="552449" y="6049291"/>
            <a:ext cx="2581397" cy="171536"/>
          </a:xfrm>
        </p:spPr>
        <p:txBody>
          <a:bodyPr/>
          <a:lstStyle>
            <a:lvl1pPr algn="l">
              <a:defRPr sz="900">
                <a:solidFill>
                  <a:schemeClr val="accent5"/>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1"/>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4248676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gress">
    <p:bg>
      <p:bgPr>
        <a:solidFill>
          <a:srgbClr val="061727"/>
        </a:solidFill>
        <a:effectLst/>
      </p:bgPr>
    </p:bg>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70C9EF7F-4E9D-01CB-0A3B-7EC4BAA1ED26}"/>
              </a:ext>
              <a:ext uri="{C183D7F6-B498-43B3-948B-1728B52AA6E4}">
                <adec:decorative xmlns:adec="http://schemas.microsoft.com/office/drawing/2017/decorative" val="1"/>
              </a:ext>
            </a:extLst>
          </p:cNvPr>
          <p:cNvGrpSpPr/>
          <p:nvPr/>
        </p:nvGrpSpPr>
        <p:grpSpPr>
          <a:xfrm flipV="1">
            <a:off x="-1" y="0"/>
            <a:ext cx="12192001" cy="6859786"/>
            <a:chOff x="-1" y="0"/>
            <a:chExt cx="12192001" cy="6859786"/>
          </a:xfrm>
        </p:grpSpPr>
        <p:sp>
          <p:nvSpPr>
            <p:cNvPr id="5" name="Frihandsfigur 7">
              <a:extLst>
                <a:ext uri="{FF2B5EF4-FFF2-40B4-BE49-F238E27FC236}">
                  <a16:creationId xmlns:a16="http://schemas.microsoft.com/office/drawing/2014/main" id="{751230EC-D4EE-7634-5952-23B3C6903803}"/>
                </a:ext>
              </a:extLst>
            </p:cNvPr>
            <p:cNvSpPr/>
            <p:nvPr/>
          </p:nvSpPr>
          <p:spPr>
            <a:xfrm>
              <a:off x="-1" y="0"/>
              <a:ext cx="12192001" cy="6859786"/>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10">
                  <a:srgbClr val="091F36"/>
                </a:gs>
                <a:gs pos="75000">
                  <a:srgbClr val="061727"/>
                </a:gs>
                <a:gs pos="98000">
                  <a:srgbClr val="061727"/>
                </a:gs>
                <a:gs pos="24000">
                  <a:srgbClr val="0B233E"/>
                </a:gs>
                <a:gs pos="0">
                  <a:srgbClr val="0B233E"/>
                </a:gs>
              </a:gsLst>
              <a:lin ang="0" scaled="0"/>
            </a:gradFill>
            <a:ln w="6322" cap="flat">
              <a:noFill/>
              <a:prstDash val="solid"/>
              <a:miter/>
            </a:ln>
          </p:spPr>
          <p:txBody>
            <a:bodyPr rtlCol="0" anchor="ctr"/>
            <a:lstStyle/>
            <a:p>
              <a:endParaRPr lang="sv-SE" dirty="0"/>
            </a:p>
          </p:txBody>
        </p:sp>
        <p:sp>
          <p:nvSpPr>
            <p:cNvPr id="6" name="Frihandsfigur 8">
              <a:extLst>
                <a:ext uri="{FF2B5EF4-FFF2-40B4-BE49-F238E27FC236}">
                  <a16:creationId xmlns:a16="http://schemas.microsoft.com/office/drawing/2014/main" id="{8BF2D478-504C-7203-3B9B-71C3AAF9D9B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100000">
                  <a:srgbClr val="0B233E"/>
                </a:gs>
                <a:gs pos="50000">
                  <a:srgbClr val="091E35"/>
                </a:gs>
                <a:gs pos="0">
                  <a:srgbClr val="061727"/>
                </a:gs>
              </a:gsLst>
              <a:lin ang="5400000" scaled="0"/>
            </a:gradFill>
            <a:ln w="6322" cap="flat">
              <a:noFill/>
              <a:prstDash val="solid"/>
              <a:miter/>
            </a:ln>
          </p:spPr>
          <p:txBody>
            <a:bodyPr rtlCol="0" anchor="ctr"/>
            <a:lstStyle/>
            <a:p>
              <a:endParaRPr lang="sv-SE" dirty="0"/>
            </a:p>
          </p:txBody>
        </p:sp>
        <p:sp>
          <p:nvSpPr>
            <p:cNvPr id="10" name="Frihandsfigur 29">
              <a:extLst>
                <a:ext uri="{FF2B5EF4-FFF2-40B4-BE49-F238E27FC236}">
                  <a16:creationId xmlns:a16="http://schemas.microsoft.com/office/drawing/2014/main" id="{33D85435-D413-2D00-519D-604805AA7A58}"/>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091F36"/>
                </a:gs>
                <a:gs pos="75000">
                  <a:srgbClr val="0B233E"/>
                </a:gs>
                <a:gs pos="25000">
                  <a:srgbClr val="061727"/>
                </a:gs>
                <a:gs pos="100000">
                  <a:srgbClr val="0B233E"/>
                </a:gs>
                <a:gs pos="0">
                  <a:srgbClr val="061727"/>
                </a:gs>
              </a:gsLst>
              <a:lin ang="0" scaled="0"/>
            </a:gradFill>
            <a:ln w="6322" cap="flat">
              <a:noFill/>
              <a:prstDash val="solid"/>
              <a:miter/>
            </a:ln>
          </p:spPr>
          <p:txBody>
            <a:bodyPr rtlCol="0" anchor="ctr"/>
            <a:lstStyle/>
            <a:p>
              <a:endParaRPr lang="sv-SE" dirty="0"/>
            </a:p>
          </p:txBody>
        </p:sp>
      </p:gr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2129509" y="1552639"/>
            <a:ext cx="7932982" cy="3363028"/>
          </a:xfrm>
        </p:spPr>
        <p:txBody>
          <a:bodyPr anchor="ctr"/>
          <a:lstStyle>
            <a:lvl1pPr>
              <a:lnSpc>
                <a:spcPct val="84000"/>
              </a:lnSpc>
              <a:defRPr sz="3200" b="0">
                <a:solidFill>
                  <a:schemeClr val="tx1"/>
                </a:solidFill>
              </a:defRPr>
            </a:lvl1pPr>
          </a:lstStyle>
          <a:p>
            <a:r>
              <a:rPr lang="sv-SE"/>
              <a:t>Klicka här för att ändra mall för rubrikformat</a:t>
            </a:r>
            <a:endParaRPr lang="sv-SE" dirty="0"/>
          </a:p>
        </p:txBody>
      </p:sp>
      <p:pic>
        <p:nvPicPr>
          <p:cNvPr id="9" name="Bildobjekt 7">
            <a:extLst>
              <a:ext uri="{FF2B5EF4-FFF2-40B4-BE49-F238E27FC236}">
                <a16:creationId xmlns:a16="http://schemas.microsoft.com/office/drawing/2014/main" id="{B5B09293-4A04-D315-6EB8-87A6804D15A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0443858" y="6047117"/>
            <a:ext cx="1328021" cy="464400"/>
          </a:xfrm>
          <a:prstGeom prst="rect">
            <a:avLst/>
          </a:prstGeom>
        </p:spPr>
      </p:pic>
      <p:sp>
        <p:nvSpPr>
          <p:cNvPr id="3" name="Platshållare för datum 2">
            <a:extLst>
              <a:ext uri="{FF2B5EF4-FFF2-40B4-BE49-F238E27FC236}">
                <a16:creationId xmlns:a16="http://schemas.microsoft.com/office/drawing/2014/main" id="{D5967566-D4E8-35A6-964F-0C46C8EDAB44}"/>
              </a:ext>
              <a:ext uri="{C183D7F6-B498-43B3-948B-1728B52AA6E4}">
                <adec:decorative xmlns:adec="http://schemas.microsoft.com/office/drawing/2017/decorative" val="1"/>
              </a:ext>
            </a:extLst>
          </p:cNvPr>
          <p:cNvSpPr>
            <a:spLocks noGrp="1"/>
          </p:cNvSpPr>
          <p:nvPr>
            <p:ph type="dt" sz="half" idx="10"/>
          </p:nvPr>
        </p:nvSpPr>
        <p:spPr>
          <a:xfrm>
            <a:off x="1" y="7049829"/>
            <a:ext cx="752961" cy="142875"/>
          </a:xfrm>
        </p:spPr>
        <p:txBody>
          <a:bodyPr/>
          <a:lstStyle>
            <a:lvl1pPr>
              <a:defRPr>
                <a:solidFill>
                  <a:srgbClr val="F0F0F0"/>
                </a:solidFill>
              </a:defRPr>
            </a:lvl1pPr>
          </a:lstStyle>
          <a:p>
            <a:fld id="{61B8136F-11CF-44D5-B9B0-FC9FA6D988F9}" type="datetime3">
              <a:rPr lang="sv-SE" smtClean="0"/>
              <a:t>26-07-02</a:t>
            </a:fld>
            <a:endParaRPr lang="sv-SE" dirty="0"/>
          </a:p>
        </p:txBody>
      </p:sp>
      <p:sp>
        <p:nvSpPr>
          <p:cNvPr id="7" name="Platshållare för sidfot 6">
            <a:extLst>
              <a:ext uri="{FF2B5EF4-FFF2-40B4-BE49-F238E27FC236}">
                <a16:creationId xmlns:a16="http://schemas.microsoft.com/office/drawing/2014/main" id="{BF3430F1-2CC2-CB28-0926-B5210A462DB6}"/>
              </a:ext>
              <a:ext uri="{C183D7F6-B498-43B3-948B-1728B52AA6E4}">
                <adec:decorative xmlns:adec="http://schemas.microsoft.com/office/drawing/2017/decorative" val="1"/>
              </a:ext>
            </a:extLst>
          </p:cNvPr>
          <p:cNvSpPr>
            <a:spLocks noGrp="1"/>
          </p:cNvSpPr>
          <p:nvPr>
            <p:ph type="ftr" sz="quarter" idx="11"/>
          </p:nvPr>
        </p:nvSpPr>
        <p:spPr>
          <a:xfrm>
            <a:off x="819575" y="7049830"/>
            <a:ext cx="3473452" cy="142875"/>
          </a:xfrm>
        </p:spPr>
        <p:txBody>
          <a:bodyPr/>
          <a:lstStyle>
            <a:lvl1pPr>
              <a:defRPr>
                <a:solidFill>
                  <a:srgbClr val="F0F0F0"/>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A600AD73-0E36-F193-DCC0-921D5E5F7885}"/>
              </a:ext>
            </a:extLst>
          </p:cNvPr>
          <p:cNvSpPr>
            <a:spLocks noGrp="1"/>
          </p:cNvSpPr>
          <p:nvPr>
            <p:ph type="sldNum" sz="quarter" idx="12"/>
          </p:nvPr>
        </p:nvSpPr>
        <p:spPr/>
        <p:txBody>
          <a:bodyPr/>
          <a:lstStyle>
            <a:lvl1pPr>
              <a:defRPr>
                <a:solidFill>
                  <a:srgbClr val="FF832C"/>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1006192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ngress beige">
    <p:bg>
      <p:bgPr>
        <a:solidFill>
          <a:srgbClr val="F8EFE9"/>
        </a:solid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33B76DF6-218C-14CE-B5E6-5D948EB69E42}"/>
              </a:ext>
              <a:ext uri="{C183D7F6-B498-43B3-948B-1728B52AA6E4}">
                <adec:decorative xmlns:adec="http://schemas.microsoft.com/office/drawing/2017/decorative" val="1"/>
              </a:ext>
            </a:extLst>
          </p:cNvPr>
          <p:cNvGrpSpPr/>
          <p:nvPr userDrawn="1"/>
        </p:nvGrpSpPr>
        <p:grpSpPr>
          <a:xfrm flipV="1">
            <a:off x="-2" y="0"/>
            <a:ext cx="12192002" cy="6858000"/>
            <a:chOff x="-2" y="0"/>
            <a:chExt cx="12192002" cy="6858000"/>
          </a:xfrm>
        </p:grpSpPr>
        <p:sp>
          <p:nvSpPr>
            <p:cNvPr id="13" name="Frihandsfigur 8">
              <a:extLst>
                <a:ext uri="{FF2B5EF4-FFF2-40B4-BE49-F238E27FC236}">
                  <a16:creationId xmlns:a16="http://schemas.microsoft.com/office/drawing/2014/main" id="{9D385243-B572-0054-4693-832A5A07D9E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7F2EE"/>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4" name="Frihandsfigur 9">
              <a:extLst>
                <a:ext uri="{FF2B5EF4-FFF2-40B4-BE49-F238E27FC236}">
                  <a16:creationId xmlns:a16="http://schemas.microsoft.com/office/drawing/2014/main" id="{6B3B333B-FD12-0540-7C46-7E3C209BED12}"/>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dirty="0"/>
            </a:p>
          </p:txBody>
        </p:sp>
        <p:sp>
          <p:nvSpPr>
            <p:cNvPr id="15" name="Frihandsfigur 10">
              <a:extLst>
                <a:ext uri="{FF2B5EF4-FFF2-40B4-BE49-F238E27FC236}">
                  <a16:creationId xmlns:a16="http://schemas.microsoft.com/office/drawing/2014/main" id="{6C653514-2D89-D68D-F4E0-08AD9E51593D}"/>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5000">
                  <a:srgbClr val="F6EFE9"/>
                </a:gs>
              </a:gsLst>
              <a:lin ang="0" scaled="0"/>
            </a:gradFill>
            <a:ln w="6322" cap="flat">
              <a:noFill/>
              <a:prstDash val="solid"/>
              <a:miter/>
            </a:ln>
          </p:spPr>
          <p:txBody>
            <a:bodyPr rtlCol="0" anchor="ctr"/>
            <a:lstStyle/>
            <a:p>
              <a:endParaRPr lang="sv-SE" dirty="0"/>
            </a:p>
          </p:txBody>
        </p:sp>
      </p:gr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2129509" y="1552639"/>
            <a:ext cx="7932982" cy="3363028"/>
          </a:xfrm>
        </p:spPr>
        <p:txBody>
          <a:bodyPr anchor="ctr"/>
          <a:lstStyle>
            <a:lvl1pPr>
              <a:lnSpc>
                <a:spcPct val="84000"/>
              </a:lnSpc>
              <a:defRPr sz="3200" b="0"/>
            </a:lvl1pPr>
          </a:lstStyle>
          <a:p>
            <a:r>
              <a:rPr lang="sv-SE"/>
              <a:t>Klicka här för att ändra mall för rubrikformat</a:t>
            </a:r>
            <a:endParaRPr lang="sv-SE" dirty="0"/>
          </a:p>
        </p:txBody>
      </p:sp>
      <p:pic>
        <p:nvPicPr>
          <p:cNvPr id="3" name="Bildobjekt 7">
            <a:extLst>
              <a:ext uri="{FF2B5EF4-FFF2-40B4-BE49-F238E27FC236}">
                <a16:creationId xmlns:a16="http://schemas.microsoft.com/office/drawing/2014/main" id="{4128BDF4-620E-CC3E-819A-C2159EA6FCF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0443858" y="6047117"/>
            <a:ext cx="1328022" cy="464400"/>
          </a:xfrm>
          <a:prstGeom prst="rect">
            <a:avLst/>
          </a:prstGeom>
        </p:spPr>
      </p:pic>
      <p:sp>
        <p:nvSpPr>
          <p:cNvPr id="7" name="Platshållare för datum 6">
            <a:extLst>
              <a:ext uri="{FF2B5EF4-FFF2-40B4-BE49-F238E27FC236}">
                <a16:creationId xmlns:a16="http://schemas.microsoft.com/office/drawing/2014/main" id="{2E6BECCA-6200-31CD-7D21-98E8E4760D08}"/>
              </a:ext>
              <a:ext uri="{C183D7F6-B498-43B3-948B-1728B52AA6E4}">
                <adec:decorative xmlns:adec="http://schemas.microsoft.com/office/drawing/2017/decorative" val="1"/>
              </a:ext>
            </a:extLst>
          </p:cNvPr>
          <p:cNvSpPr>
            <a:spLocks noGrp="1"/>
          </p:cNvSpPr>
          <p:nvPr>
            <p:ph type="dt" sz="half" idx="10"/>
          </p:nvPr>
        </p:nvSpPr>
        <p:spPr>
          <a:xfrm>
            <a:off x="0" y="7049829"/>
            <a:ext cx="752961" cy="142875"/>
          </a:xfrm>
        </p:spPr>
        <p:txBody>
          <a:bodyPr/>
          <a:lstStyle>
            <a:lvl1pPr>
              <a:defRPr>
                <a:solidFill>
                  <a:srgbClr val="F0F0F0"/>
                </a:solidFill>
              </a:defRPr>
            </a:lvl1pPr>
          </a:lstStyle>
          <a:p>
            <a:fld id="{F667286D-ED01-4AAD-B31F-992F0DE57D52}" type="datetime3">
              <a:rPr lang="sv-SE" smtClean="0"/>
              <a:t>26-07-02</a:t>
            </a:fld>
            <a:endParaRPr lang="sv-SE" dirty="0"/>
          </a:p>
        </p:txBody>
      </p:sp>
      <p:sp>
        <p:nvSpPr>
          <p:cNvPr id="8" name="Platshållare för sidfot 7">
            <a:extLst>
              <a:ext uri="{FF2B5EF4-FFF2-40B4-BE49-F238E27FC236}">
                <a16:creationId xmlns:a16="http://schemas.microsoft.com/office/drawing/2014/main" id="{75C18AFE-567E-81A6-80A0-61F39F09A011}"/>
              </a:ext>
              <a:ext uri="{C183D7F6-B498-43B3-948B-1728B52AA6E4}">
                <adec:decorative xmlns:adec="http://schemas.microsoft.com/office/drawing/2017/decorative" val="1"/>
              </a:ext>
            </a:extLst>
          </p:cNvPr>
          <p:cNvSpPr>
            <a:spLocks noGrp="1"/>
          </p:cNvSpPr>
          <p:nvPr>
            <p:ph type="ftr" sz="quarter" idx="11"/>
          </p:nvPr>
        </p:nvSpPr>
        <p:spPr>
          <a:xfrm>
            <a:off x="819575" y="7049830"/>
            <a:ext cx="3473452" cy="142875"/>
          </a:xfrm>
        </p:spPr>
        <p:txBody>
          <a:bodyPr/>
          <a:lstStyle>
            <a:lvl1pPr>
              <a:defRPr>
                <a:solidFill>
                  <a:srgbClr val="F0F0F0"/>
                </a:solidFill>
              </a:defRPr>
            </a:lvl1pPr>
          </a:lstStyle>
          <a:p>
            <a:r>
              <a:rPr lang="sv-SE"/>
              <a:t>Sidfot</a:t>
            </a:r>
            <a:endParaRPr lang="sv-SE" dirty="0"/>
          </a:p>
        </p:txBody>
      </p:sp>
      <p:sp>
        <p:nvSpPr>
          <p:cNvPr id="9" name="Platshållare för bildnummer 8">
            <a:extLst>
              <a:ext uri="{FF2B5EF4-FFF2-40B4-BE49-F238E27FC236}">
                <a16:creationId xmlns:a16="http://schemas.microsoft.com/office/drawing/2014/main" id="{0E4E1945-CF06-000D-C245-F4D4CB342B28}"/>
              </a:ext>
            </a:extLst>
          </p:cNvPr>
          <p:cNvSpPr>
            <a:spLocks noGrp="1"/>
          </p:cNvSpPr>
          <p:nvPr>
            <p:ph type="sldNum" sz="quarter" idx="12"/>
          </p:nvPr>
        </p:nvSpPr>
        <p:spPr/>
        <p:txBody>
          <a:bodyPr/>
          <a:lstStyle>
            <a:lvl1pPr>
              <a:defRPr>
                <a:solidFill>
                  <a:srgbClr val="CC4E13"/>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736856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46AB4229-6FEF-264A-5F66-A12E0991D16B}"/>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5BFA89A-2A0C-68F9-4BD8-FE54E245CB25}"/>
              </a:ext>
            </a:extLst>
          </p:cNvPr>
          <p:cNvSpPr>
            <a:spLocks noGrp="1"/>
          </p:cNvSpPr>
          <p:nvPr>
            <p:ph sz="half" idx="1"/>
          </p:nvPr>
        </p:nvSpPr>
        <p:spPr>
          <a:xfrm>
            <a:off x="1393201" y="1641231"/>
            <a:ext cx="4542258" cy="42261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7E3BC10B-6DBF-5CC2-2C75-E1A4D8B92974}"/>
              </a:ext>
            </a:extLst>
          </p:cNvPr>
          <p:cNvSpPr>
            <a:spLocks noGrp="1"/>
          </p:cNvSpPr>
          <p:nvPr>
            <p:ph sz="half" idx="2"/>
          </p:nvPr>
        </p:nvSpPr>
        <p:spPr>
          <a:xfrm>
            <a:off x="6274946" y="1641230"/>
            <a:ext cx="4543200" cy="42261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3E5BF03A-795D-8FBE-5111-85459A0870CE}"/>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2" name="Platshållare för datum 1">
            <a:extLst>
              <a:ext uri="{FF2B5EF4-FFF2-40B4-BE49-F238E27FC236}">
                <a16:creationId xmlns:a16="http://schemas.microsoft.com/office/drawing/2014/main" id="{2EF18C69-D70F-EDF3-8EB8-82DC83CCCB61}"/>
              </a:ext>
            </a:extLst>
          </p:cNvPr>
          <p:cNvSpPr>
            <a:spLocks noGrp="1"/>
          </p:cNvSpPr>
          <p:nvPr>
            <p:ph type="dt" sz="half" idx="10"/>
          </p:nvPr>
        </p:nvSpPr>
        <p:spPr/>
        <p:txBody>
          <a:bodyPr/>
          <a:lstStyle/>
          <a:p>
            <a:fld id="{DB20DDEA-8C2A-4B3C-8D35-2F19C6C0ACE4}" type="datetime3">
              <a:rPr lang="sv-SE" smtClean="0"/>
              <a:t>26-07-02</a:t>
            </a:fld>
            <a:endParaRPr lang="sv-SE" dirty="0"/>
          </a:p>
        </p:txBody>
      </p:sp>
      <p:sp>
        <p:nvSpPr>
          <p:cNvPr id="8" name="Platshållare för sidfot 7">
            <a:extLst>
              <a:ext uri="{FF2B5EF4-FFF2-40B4-BE49-F238E27FC236}">
                <a16:creationId xmlns:a16="http://schemas.microsoft.com/office/drawing/2014/main" id="{3D4387AE-E4CD-7F19-0698-62400B05D70A}"/>
              </a:ext>
            </a:extLst>
          </p:cNvPr>
          <p:cNvSpPr>
            <a:spLocks noGrp="1"/>
          </p:cNvSpPr>
          <p:nvPr>
            <p:ph type="ftr" sz="quarter" idx="11"/>
          </p:nvPr>
        </p:nvSpPr>
        <p:spPr/>
        <p:txBody>
          <a:bodyPr/>
          <a:lstStyle/>
          <a:p>
            <a:r>
              <a:rPr lang="sv-SE"/>
              <a:t>Sidfot</a:t>
            </a:r>
            <a:endParaRPr lang="sv-SE" dirty="0"/>
          </a:p>
        </p:txBody>
      </p:sp>
    </p:spTree>
    <p:extLst>
      <p:ext uri="{BB962C8B-B14F-4D97-AF65-F5344CB8AC3E}">
        <p14:creationId xmlns:p14="http://schemas.microsoft.com/office/powerpoint/2010/main" val="239614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D354708-470A-BCA2-C582-062F2F65642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25AEE2E4-E0CB-8FB7-C05B-1617E7FBE0ED}"/>
              </a:ext>
            </a:extLst>
          </p:cNvPr>
          <p:cNvSpPr>
            <a:spLocks noGrp="1"/>
          </p:cNvSpPr>
          <p:nvPr>
            <p:ph type="body" idx="1"/>
          </p:nvPr>
        </p:nvSpPr>
        <p:spPr>
          <a:xfrm>
            <a:off x="1393201" y="1641230"/>
            <a:ext cx="4542258" cy="615532"/>
          </a:xfrm>
        </p:spPr>
        <p:txBody>
          <a:bodyPr lIns="0" rIns="0" bIns="0"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AF71B8F-35F9-EE72-B38B-49B584EF3DB5}"/>
              </a:ext>
            </a:extLst>
          </p:cNvPr>
          <p:cNvSpPr>
            <a:spLocks noGrp="1"/>
          </p:cNvSpPr>
          <p:nvPr>
            <p:ph sz="half" idx="2"/>
          </p:nvPr>
        </p:nvSpPr>
        <p:spPr>
          <a:xfrm>
            <a:off x="1393201" y="2375632"/>
            <a:ext cx="4542258" cy="3458398"/>
          </a:xfrm>
        </p:spPr>
        <p:txBody>
          <a:bodyPr lIns="0" rIns="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E4854401-1DC8-4894-53D6-48EDF4B1BAD4}"/>
              </a:ext>
            </a:extLst>
          </p:cNvPr>
          <p:cNvSpPr>
            <a:spLocks noGrp="1"/>
          </p:cNvSpPr>
          <p:nvPr>
            <p:ph type="body" sz="quarter" idx="3"/>
          </p:nvPr>
        </p:nvSpPr>
        <p:spPr>
          <a:xfrm>
            <a:off x="6275888" y="1641232"/>
            <a:ext cx="4542258" cy="61553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D5C32DE-332E-08A6-8FE6-8A971EE166AA}"/>
              </a:ext>
            </a:extLst>
          </p:cNvPr>
          <p:cNvSpPr>
            <a:spLocks noGrp="1"/>
          </p:cNvSpPr>
          <p:nvPr>
            <p:ph sz="quarter" idx="4"/>
          </p:nvPr>
        </p:nvSpPr>
        <p:spPr>
          <a:xfrm>
            <a:off x="6275888" y="2375632"/>
            <a:ext cx="4542258" cy="34555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nummer 10">
            <a:extLst>
              <a:ext uri="{FF2B5EF4-FFF2-40B4-BE49-F238E27FC236}">
                <a16:creationId xmlns:a16="http://schemas.microsoft.com/office/drawing/2014/main" id="{9A1D26B9-A9C3-27B1-BC5A-1B829CE3E629}"/>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2" name="Platshållare för datum 1">
            <a:extLst>
              <a:ext uri="{FF2B5EF4-FFF2-40B4-BE49-F238E27FC236}">
                <a16:creationId xmlns:a16="http://schemas.microsoft.com/office/drawing/2014/main" id="{650CECA7-2596-B5B5-1314-C881F3677888}"/>
              </a:ext>
            </a:extLst>
          </p:cNvPr>
          <p:cNvSpPr>
            <a:spLocks noGrp="1"/>
          </p:cNvSpPr>
          <p:nvPr>
            <p:ph type="dt" sz="half" idx="10"/>
          </p:nvPr>
        </p:nvSpPr>
        <p:spPr/>
        <p:txBody>
          <a:bodyPr/>
          <a:lstStyle/>
          <a:p>
            <a:fld id="{15D71EFB-A687-4E79-9C2F-C09733A6447D}" type="datetime3">
              <a:rPr lang="sv-SE" smtClean="0"/>
              <a:t>26-07-02</a:t>
            </a:fld>
            <a:endParaRPr lang="sv-SE" dirty="0"/>
          </a:p>
        </p:txBody>
      </p:sp>
      <p:sp>
        <p:nvSpPr>
          <p:cNvPr id="10" name="Platshållare för sidfot 9">
            <a:extLst>
              <a:ext uri="{FF2B5EF4-FFF2-40B4-BE49-F238E27FC236}">
                <a16:creationId xmlns:a16="http://schemas.microsoft.com/office/drawing/2014/main" id="{F16ECCE8-0EC0-DC5D-5F6C-B3458D47E963}"/>
              </a:ext>
            </a:extLst>
          </p:cNvPr>
          <p:cNvSpPr>
            <a:spLocks noGrp="1"/>
          </p:cNvSpPr>
          <p:nvPr>
            <p:ph type="ftr" sz="quarter" idx="11"/>
          </p:nvPr>
        </p:nvSpPr>
        <p:spPr/>
        <p:txBody>
          <a:bodyPr/>
          <a:lstStyle/>
          <a:p>
            <a:r>
              <a:rPr lang="sv-SE"/>
              <a:t>Sidfot</a:t>
            </a:r>
            <a:endParaRPr lang="sv-SE" dirty="0"/>
          </a:p>
        </p:txBody>
      </p:sp>
    </p:spTree>
    <p:extLst>
      <p:ext uri="{BB962C8B-B14F-4D97-AF65-F5344CB8AC3E}">
        <p14:creationId xmlns:p14="http://schemas.microsoft.com/office/powerpoint/2010/main" val="186829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CC9151-9ACB-3005-DD31-28C60558C985}"/>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datum 5">
            <a:extLst>
              <a:ext uri="{FF2B5EF4-FFF2-40B4-BE49-F238E27FC236}">
                <a16:creationId xmlns:a16="http://schemas.microsoft.com/office/drawing/2014/main" id="{B1DA9291-C237-13F2-C433-166DA741B27B}"/>
              </a:ext>
            </a:extLst>
          </p:cNvPr>
          <p:cNvSpPr>
            <a:spLocks noGrp="1"/>
          </p:cNvSpPr>
          <p:nvPr>
            <p:ph type="dt" sz="half" idx="10"/>
          </p:nvPr>
        </p:nvSpPr>
        <p:spPr/>
        <p:txBody>
          <a:bodyPr/>
          <a:lstStyle/>
          <a:p>
            <a:fld id="{222E7866-898D-4900-A7ED-1E23CCB0F03B}" type="datetime3">
              <a:rPr lang="sv-SE" smtClean="0"/>
              <a:t>26-07-02</a:t>
            </a:fld>
            <a:endParaRPr lang="sv-SE" dirty="0"/>
          </a:p>
        </p:txBody>
      </p:sp>
      <p:sp>
        <p:nvSpPr>
          <p:cNvPr id="7" name="Platshållare för sidfot 6">
            <a:extLst>
              <a:ext uri="{FF2B5EF4-FFF2-40B4-BE49-F238E27FC236}">
                <a16:creationId xmlns:a16="http://schemas.microsoft.com/office/drawing/2014/main" id="{61050746-B6E2-6FA2-038E-03335356EEB3}"/>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24ACC02-D9B1-B91A-CB25-10EE836B9CB8}"/>
              </a:ext>
            </a:extLst>
          </p:cNvPr>
          <p:cNvSpPr>
            <a:spLocks noGrp="1"/>
          </p:cNvSpPr>
          <p:nvPr>
            <p:ph type="sldNum" sz="quarter" idx="12"/>
          </p:nvPr>
        </p:nvSpPr>
        <p:spPr/>
        <p:txBody>
          <a:body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151916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9F2BF20-7946-FACE-C10F-16F86CB29C39}"/>
              </a:ext>
            </a:extLst>
          </p:cNvPr>
          <p:cNvSpPr>
            <a:spLocks noGrp="1"/>
          </p:cNvSpPr>
          <p:nvPr>
            <p:ph type="dt" sz="half" idx="10"/>
          </p:nvPr>
        </p:nvSpPr>
        <p:spPr/>
        <p:txBody>
          <a:bodyPr/>
          <a:lstStyle/>
          <a:p>
            <a:fld id="{DC9C23EB-DCA4-4061-89F3-70A72D104D44}" type="datetime3">
              <a:rPr lang="sv-SE" smtClean="0"/>
              <a:t>26-07-02</a:t>
            </a:fld>
            <a:endParaRPr lang="sv-SE" dirty="0"/>
          </a:p>
        </p:txBody>
      </p:sp>
      <p:sp>
        <p:nvSpPr>
          <p:cNvPr id="6" name="Platshållare för sidfot 5">
            <a:extLst>
              <a:ext uri="{FF2B5EF4-FFF2-40B4-BE49-F238E27FC236}">
                <a16:creationId xmlns:a16="http://schemas.microsoft.com/office/drawing/2014/main" id="{452621C7-4F25-D156-E911-628A78F65188}"/>
              </a:ext>
            </a:extLst>
          </p:cNvPr>
          <p:cNvSpPr>
            <a:spLocks noGrp="1"/>
          </p:cNvSpPr>
          <p:nvPr>
            <p:ph type="ftr" sz="quarter" idx="11"/>
          </p:nvPr>
        </p:nvSpPr>
        <p:spPr/>
        <p:txBody>
          <a:bodyPr/>
          <a:lstStyle/>
          <a:p>
            <a:r>
              <a:rPr lang="sv-SE"/>
              <a:t>Sidfot</a:t>
            </a:r>
            <a:endParaRPr lang="sv-SE" dirty="0"/>
          </a:p>
        </p:txBody>
      </p:sp>
      <p:sp>
        <p:nvSpPr>
          <p:cNvPr id="7" name="Platshållare för bildnummer 6">
            <a:extLst>
              <a:ext uri="{FF2B5EF4-FFF2-40B4-BE49-F238E27FC236}">
                <a16:creationId xmlns:a16="http://schemas.microsoft.com/office/drawing/2014/main" id="{0A054EB4-FB18-0ADA-0BFB-CC73D9FE13DE}"/>
              </a:ext>
            </a:extLst>
          </p:cNvPr>
          <p:cNvSpPr>
            <a:spLocks noGrp="1"/>
          </p:cNvSpPr>
          <p:nvPr>
            <p:ph type="sldNum" sz="quarter" idx="12"/>
          </p:nvPr>
        </p:nvSpPr>
        <p:spPr/>
        <p:txBody>
          <a:body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214287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nnehåll med foto/illustration">
    <p:bg>
      <p:bgPr>
        <a:solidFill>
          <a:srgbClr val="FAF5F3"/>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36B5C13E-3B2D-3292-6115-32BDD377CEAD}"/>
              </a:ext>
              <a:ext uri="{C183D7F6-B498-43B3-948B-1728B52AA6E4}">
                <adec:decorative xmlns:adec="http://schemas.microsoft.com/office/drawing/2017/decorative" val="1"/>
              </a:ext>
            </a:extLst>
          </p:cNvPr>
          <p:cNvGrpSpPr/>
          <p:nvPr userDrawn="1"/>
        </p:nvGrpSpPr>
        <p:grpSpPr>
          <a:xfrm>
            <a:off x="-2" y="0"/>
            <a:ext cx="12192002" cy="6865884"/>
            <a:chOff x="-2" y="0"/>
            <a:chExt cx="12192002" cy="6865884"/>
          </a:xfrm>
        </p:grpSpPr>
        <p:sp>
          <p:nvSpPr>
            <p:cNvPr id="8" name="Frihandsfigur 8">
              <a:extLst>
                <a:ext uri="{FF2B5EF4-FFF2-40B4-BE49-F238E27FC236}">
                  <a16:creationId xmlns:a16="http://schemas.microsoft.com/office/drawing/2014/main" id="{ADF60E9D-72D2-B3F4-A791-2AADD3465199}"/>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49000">
                  <a:srgbClr val="F7F2EE"/>
                </a:gs>
                <a:gs pos="25000">
                  <a:srgbClr val="F6EFE9"/>
                </a:gs>
                <a:gs pos="0">
                  <a:srgbClr val="F6EFE9"/>
                </a:gs>
                <a:gs pos="75000">
                  <a:srgbClr val="F8F5F3"/>
                </a:gs>
                <a:gs pos="100000">
                  <a:srgbClr val="F7F2EE"/>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ACF66A86-5703-1B4B-A6F6-00D0BFB2A5F7}"/>
                </a:ext>
              </a:extLst>
            </p:cNvPr>
            <p:cNvSpPr/>
            <p:nvPr/>
          </p:nvSpPr>
          <p:spPr>
            <a:xfrm rot="5400000">
              <a:off x="-560032" y="560031"/>
              <a:ext cx="6865884" cy="5745821"/>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 name="connsiteX0" fmla="*/ 0 w 7261670"/>
                <a:gd name="connsiteY0" fmla="*/ 0 h 1695500"/>
                <a:gd name="connsiteX1" fmla="*/ 6084779 w 7261670"/>
                <a:gd name="connsiteY1" fmla="*/ 1418697 h 1695500"/>
                <a:gd name="connsiteX2" fmla="*/ 7261670 w 7261670"/>
                <a:gd name="connsiteY2" fmla="*/ 1695500 h 1695500"/>
                <a:gd name="connsiteX3" fmla="*/ 0 w 7261670"/>
                <a:gd name="connsiteY3" fmla="*/ 1695500 h 1695500"/>
                <a:gd name="connsiteX4" fmla="*/ 0 w 7261670"/>
                <a:gd name="connsiteY4" fmla="*/ 0 h 1695500"/>
                <a:gd name="connsiteX0" fmla="*/ 0 w 7270017"/>
                <a:gd name="connsiteY0" fmla="*/ 0 h 1695500"/>
                <a:gd name="connsiteX1" fmla="*/ 7270017 w 7270017"/>
                <a:gd name="connsiteY1" fmla="*/ 492919 h 1695500"/>
                <a:gd name="connsiteX2" fmla="*/ 7261670 w 7270017"/>
                <a:gd name="connsiteY2" fmla="*/ 1695500 h 1695500"/>
                <a:gd name="connsiteX3" fmla="*/ 0 w 7270017"/>
                <a:gd name="connsiteY3" fmla="*/ 1695500 h 1695500"/>
                <a:gd name="connsiteX4" fmla="*/ 0 w 7270017"/>
                <a:gd name="connsiteY4" fmla="*/ 0 h 1695500"/>
                <a:gd name="connsiteX0" fmla="*/ 0 w 7270017"/>
                <a:gd name="connsiteY0" fmla="*/ 0 h 1695500"/>
                <a:gd name="connsiteX1" fmla="*/ 7270017 w 7270017"/>
                <a:gd name="connsiteY1" fmla="*/ 492919 h 1695500"/>
                <a:gd name="connsiteX2" fmla="*/ 7261670 w 7270017"/>
                <a:gd name="connsiteY2" fmla="*/ 1695500 h 1695500"/>
                <a:gd name="connsiteX3" fmla="*/ 0 w 7270017"/>
                <a:gd name="connsiteY3" fmla="*/ 1695500 h 1695500"/>
                <a:gd name="connsiteX4" fmla="*/ 0 w 7270017"/>
                <a:gd name="connsiteY4" fmla="*/ 0 h 1695500"/>
                <a:gd name="connsiteX0" fmla="*/ 0 w 7270017"/>
                <a:gd name="connsiteY0" fmla="*/ 0 h 1695500"/>
                <a:gd name="connsiteX1" fmla="*/ 7270017 w 7270017"/>
                <a:gd name="connsiteY1" fmla="*/ 492919 h 1695500"/>
                <a:gd name="connsiteX2" fmla="*/ 7261670 w 7270017"/>
                <a:gd name="connsiteY2" fmla="*/ 1695500 h 1695500"/>
                <a:gd name="connsiteX3" fmla="*/ 0 w 7270017"/>
                <a:gd name="connsiteY3" fmla="*/ 1695500 h 1695500"/>
                <a:gd name="connsiteX4" fmla="*/ 0 w 7270017"/>
                <a:gd name="connsiteY4" fmla="*/ 0 h 1695500"/>
                <a:gd name="connsiteX0" fmla="*/ 0 w 7270017"/>
                <a:gd name="connsiteY0" fmla="*/ 0 h 1695500"/>
                <a:gd name="connsiteX1" fmla="*/ 7270017 w 7270017"/>
                <a:gd name="connsiteY1" fmla="*/ 492919 h 1695500"/>
                <a:gd name="connsiteX2" fmla="*/ 7261670 w 7270017"/>
                <a:gd name="connsiteY2" fmla="*/ 1695500 h 1695500"/>
                <a:gd name="connsiteX3" fmla="*/ 0 w 7270017"/>
                <a:gd name="connsiteY3" fmla="*/ 1695500 h 1695500"/>
                <a:gd name="connsiteX4" fmla="*/ 0 w 7270017"/>
                <a:gd name="connsiteY4" fmla="*/ 0 h 169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0017" h="1695500">
                  <a:moveTo>
                    <a:pt x="0" y="0"/>
                  </a:moveTo>
                  <a:lnTo>
                    <a:pt x="7270017" y="492919"/>
                  </a:lnTo>
                  <a:cubicBezTo>
                    <a:pt x="7267235" y="893779"/>
                    <a:pt x="7264452" y="1294640"/>
                    <a:pt x="7261670" y="1695500"/>
                  </a:cubicBezTo>
                  <a:lnTo>
                    <a:pt x="0" y="1695500"/>
                  </a:lnTo>
                  <a:lnTo>
                    <a:pt x="0" y="0"/>
                  </a:lnTo>
                  <a:close/>
                </a:path>
              </a:pathLst>
            </a:custGeom>
            <a:gradFill>
              <a:gsLst>
                <a:gs pos="50000">
                  <a:srgbClr val="F9F2EE"/>
                </a:gs>
                <a:gs pos="0">
                  <a:schemeClr val="bg2"/>
                </a:gs>
                <a:gs pos="75000">
                  <a:schemeClr val="accent6"/>
                </a:gs>
                <a:gs pos="25000">
                  <a:schemeClr val="bg2"/>
                </a:gs>
                <a:gs pos="99000">
                  <a:schemeClr val="accent6"/>
                </a:gs>
              </a:gsLst>
              <a:lin ang="5400000" scaled="0"/>
            </a:gradFill>
            <a:ln w="6322" cap="flat">
              <a:noFill/>
              <a:prstDash val="solid"/>
              <a:miter/>
            </a:ln>
          </p:spPr>
          <p:txBody>
            <a:bodyPr rtlCol="0" anchor="ctr"/>
            <a:lstStyle/>
            <a:p>
              <a:endParaRPr lang="sv-SE" dirty="0"/>
            </a:p>
          </p:txBody>
        </p:sp>
        <p:sp>
          <p:nvSpPr>
            <p:cNvPr id="15" name="Frihandsfigur 10">
              <a:extLst>
                <a:ext uri="{FF2B5EF4-FFF2-40B4-BE49-F238E27FC236}">
                  <a16:creationId xmlns:a16="http://schemas.microsoft.com/office/drawing/2014/main" id="{4B333006-CC6F-FD1D-0A1A-88C61E9EC527}"/>
                </a:ext>
              </a:extLst>
            </p:cNvPr>
            <p:cNvSpPr/>
            <p:nvPr/>
          </p:nvSpPr>
          <p:spPr>
            <a:xfrm rot="5400000" flipV="1">
              <a:off x="10115549" y="628651"/>
              <a:ext cx="2705102" cy="1447801"/>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F8F5F3"/>
                </a:gs>
                <a:gs pos="45000">
                  <a:srgbClr val="F8F5F3"/>
                </a:gs>
                <a:gs pos="100000">
                  <a:srgbClr val="F8F5F3"/>
                </a:gs>
                <a:gs pos="0">
                  <a:srgbClr val="F6EFE9"/>
                </a:gs>
              </a:gsLst>
              <a:lin ang="0" scaled="0"/>
            </a:gradFill>
            <a:ln w="6322" cap="flat">
              <a:noFill/>
              <a:prstDash val="solid"/>
              <a:miter/>
            </a:ln>
          </p:spPr>
          <p:txBody>
            <a:bodyPr rtlCol="0" anchor="ctr"/>
            <a:lstStyle/>
            <a:p>
              <a:endParaRPr lang="sv-SE" dirty="0"/>
            </a:p>
          </p:txBody>
        </p:sp>
      </p:grpSp>
      <p:sp>
        <p:nvSpPr>
          <p:cNvPr id="9" name="Platshållare för bild 8">
            <a:extLst>
              <a:ext uri="{FF2B5EF4-FFF2-40B4-BE49-F238E27FC236}">
                <a16:creationId xmlns:a16="http://schemas.microsoft.com/office/drawing/2014/main" id="{EFF7C4F9-DBA7-35EC-BB58-25655C89C7D8}"/>
              </a:ext>
              <a:ext uri="{C183D7F6-B498-43B3-948B-1728B52AA6E4}">
                <adec:decorative xmlns:adec="http://schemas.microsoft.com/office/drawing/2017/decorative" val="1"/>
              </a:ext>
            </a:extLst>
          </p:cNvPr>
          <p:cNvSpPr>
            <a:spLocks noGrp="1"/>
          </p:cNvSpPr>
          <p:nvPr>
            <p:ph type="pic" sz="quarter" idx="14"/>
          </p:nvPr>
        </p:nvSpPr>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txBody>
          <a:bodyPr wrap="square" tIns="288000">
            <a:noAutofit/>
          </a:bodyPr>
          <a:lstStyle>
            <a:lvl1pPr marL="0" indent="0" algn="ctr">
              <a:buFont typeface="Arial" panose="020B0604020202020204" pitchFamily="34" charset="0"/>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2FD59613-B1D0-87BD-32BE-3F7AF0B78697}"/>
              </a:ext>
            </a:extLst>
          </p:cNvPr>
          <p:cNvSpPr>
            <a:spLocks noGrp="1"/>
          </p:cNvSpPr>
          <p:nvPr>
            <p:ph type="title"/>
          </p:nvPr>
        </p:nvSpPr>
        <p:spPr>
          <a:xfrm>
            <a:off x="6275888" y="638890"/>
            <a:ext cx="4675382" cy="878339"/>
          </a:xfrm>
        </p:spPr>
        <p:txBody>
          <a:body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0FD2CCCB-B201-D40A-5847-4AF2DA7F5B38}"/>
              </a:ext>
            </a:extLst>
          </p:cNvPr>
          <p:cNvSpPr>
            <a:spLocks noGrp="1"/>
          </p:cNvSpPr>
          <p:nvPr>
            <p:ph type="body" sz="quarter" idx="13"/>
          </p:nvPr>
        </p:nvSpPr>
        <p:spPr>
          <a:xfrm>
            <a:off x="6274946" y="1641230"/>
            <a:ext cx="4676324" cy="4235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atum 10">
            <a:extLst>
              <a:ext uri="{FF2B5EF4-FFF2-40B4-BE49-F238E27FC236}">
                <a16:creationId xmlns:a16="http://schemas.microsoft.com/office/drawing/2014/main" id="{FC90D35C-57D5-DC70-7668-E7F57526E890}"/>
              </a:ext>
              <a:ext uri="{C183D7F6-B498-43B3-948B-1728B52AA6E4}">
                <adec:decorative xmlns:adec="http://schemas.microsoft.com/office/drawing/2017/decorative" val="1"/>
              </a:ext>
            </a:extLst>
          </p:cNvPr>
          <p:cNvSpPr>
            <a:spLocks noGrp="1"/>
          </p:cNvSpPr>
          <p:nvPr>
            <p:ph type="dt" sz="half" idx="15"/>
          </p:nvPr>
        </p:nvSpPr>
        <p:spPr>
          <a:xfrm>
            <a:off x="105436" y="7049830"/>
            <a:ext cx="662348" cy="142875"/>
          </a:xfrm>
        </p:spPr>
        <p:txBody>
          <a:bodyPr/>
          <a:lstStyle>
            <a:lvl1pPr>
              <a:defRPr>
                <a:solidFill>
                  <a:srgbClr val="F0F0F0"/>
                </a:solidFill>
              </a:defRPr>
            </a:lvl1pPr>
          </a:lstStyle>
          <a:p>
            <a:fld id="{F71D6314-BA20-4C79-B1DC-CAE5F59C05E2}" type="datetime3">
              <a:rPr lang="sv-SE" smtClean="0"/>
              <a:t>26-07-02</a:t>
            </a:fld>
            <a:endParaRPr lang="sv-SE" dirty="0"/>
          </a:p>
        </p:txBody>
      </p:sp>
      <p:sp>
        <p:nvSpPr>
          <p:cNvPr id="12" name="Platshållare för sidfot 11">
            <a:extLst>
              <a:ext uri="{FF2B5EF4-FFF2-40B4-BE49-F238E27FC236}">
                <a16:creationId xmlns:a16="http://schemas.microsoft.com/office/drawing/2014/main" id="{FF42BFF2-15BA-6F8D-4D54-0509DEE114A5}"/>
              </a:ext>
              <a:ext uri="{C183D7F6-B498-43B3-948B-1728B52AA6E4}">
                <adec:decorative xmlns:adec="http://schemas.microsoft.com/office/drawing/2017/decorative" val="1"/>
              </a:ext>
            </a:extLst>
          </p:cNvPr>
          <p:cNvSpPr>
            <a:spLocks noGrp="1"/>
          </p:cNvSpPr>
          <p:nvPr>
            <p:ph type="ftr" sz="quarter" idx="16"/>
          </p:nvPr>
        </p:nvSpPr>
        <p:spPr>
          <a:xfrm>
            <a:off x="819575" y="7049830"/>
            <a:ext cx="3473452" cy="142875"/>
          </a:xfrm>
        </p:spPr>
        <p:txBody>
          <a:bodyPr/>
          <a:lstStyle>
            <a:lvl1pPr>
              <a:defRPr>
                <a:solidFill>
                  <a:srgbClr val="F0F0F0"/>
                </a:solidFill>
              </a:defRPr>
            </a:lvl1pPr>
          </a:lstStyle>
          <a:p>
            <a:r>
              <a:rPr lang="sv-SE"/>
              <a:t>Sidfot</a:t>
            </a:r>
            <a:endParaRPr lang="sv-SE" dirty="0"/>
          </a:p>
        </p:txBody>
      </p:sp>
      <p:sp>
        <p:nvSpPr>
          <p:cNvPr id="14" name="Platshållare för bildnummer 13">
            <a:extLst>
              <a:ext uri="{FF2B5EF4-FFF2-40B4-BE49-F238E27FC236}">
                <a16:creationId xmlns:a16="http://schemas.microsoft.com/office/drawing/2014/main" id="{E7A2BB7D-1365-DA43-5E77-FC973AF0B4F2}"/>
              </a:ext>
            </a:extLst>
          </p:cNvPr>
          <p:cNvSpPr>
            <a:spLocks noGrp="1"/>
          </p:cNvSpPr>
          <p:nvPr>
            <p:ph type="sldNum" sz="quarter" idx="17"/>
          </p:nvPr>
        </p:nvSpPr>
        <p:spPr/>
        <p:txBody>
          <a:body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192323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1275">
          <p15:clr>
            <a:srgbClr val="FBAE40"/>
          </p15:clr>
        </p15:guide>
        <p15:guide id="3" pos="3840">
          <p15:clr>
            <a:srgbClr val="FBAE40"/>
          </p15:clr>
        </p15:guide>
        <p15:guide id="4" pos="39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Avslut">
    <p:bg>
      <p:bgPr>
        <a:solidFill>
          <a:schemeClr val="accent1"/>
        </a:solidFill>
        <a:effectLst/>
      </p:bgPr>
    </p:bg>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C91BC11A-66AD-B61C-2BCB-BF242397226A}"/>
              </a:ext>
              <a:ext uri="{C183D7F6-B498-43B3-948B-1728B52AA6E4}">
                <adec:decorative xmlns:adec="http://schemas.microsoft.com/office/drawing/2017/decorative" val="1"/>
              </a:ext>
            </a:extLst>
          </p:cNvPr>
          <p:cNvGrpSpPr/>
          <p:nvPr/>
        </p:nvGrpSpPr>
        <p:grpSpPr>
          <a:xfrm>
            <a:off x="-1" y="0"/>
            <a:ext cx="12192001" cy="6859786"/>
            <a:chOff x="-1" y="0"/>
            <a:chExt cx="12192001" cy="6859786"/>
          </a:xfrm>
        </p:grpSpPr>
        <p:sp>
          <p:nvSpPr>
            <p:cNvPr id="15" name="Frihandsfigur 7">
              <a:extLst>
                <a:ext uri="{FF2B5EF4-FFF2-40B4-BE49-F238E27FC236}">
                  <a16:creationId xmlns:a16="http://schemas.microsoft.com/office/drawing/2014/main" id="{DA07D8E4-2EDE-D80D-045E-2D047E4945C5}"/>
                </a:ext>
              </a:extLst>
            </p:cNvPr>
            <p:cNvSpPr/>
            <p:nvPr/>
          </p:nvSpPr>
          <p:spPr>
            <a:xfrm>
              <a:off x="-1" y="0"/>
              <a:ext cx="12192001" cy="6859786"/>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10">
                  <a:srgbClr val="091F36"/>
                </a:gs>
                <a:gs pos="75000">
                  <a:srgbClr val="061727"/>
                </a:gs>
                <a:gs pos="98000">
                  <a:srgbClr val="061727"/>
                </a:gs>
                <a:gs pos="24000">
                  <a:srgbClr val="0B233E"/>
                </a:gs>
                <a:gs pos="0">
                  <a:srgbClr val="0B233E"/>
                </a:gs>
              </a:gsLst>
              <a:lin ang="0" scaled="0"/>
            </a:gradFill>
            <a:ln w="6322" cap="flat">
              <a:noFill/>
              <a:prstDash val="solid"/>
              <a:miter/>
            </a:ln>
          </p:spPr>
          <p:txBody>
            <a:bodyPr rtlCol="0" anchor="ctr"/>
            <a:lstStyle/>
            <a:p>
              <a:endParaRPr lang="sv-SE" dirty="0"/>
            </a:p>
          </p:txBody>
        </p:sp>
        <p:sp>
          <p:nvSpPr>
            <p:cNvPr id="16" name="Frihandsfigur 8">
              <a:extLst>
                <a:ext uri="{FF2B5EF4-FFF2-40B4-BE49-F238E27FC236}">
                  <a16:creationId xmlns:a16="http://schemas.microsoft.com/office/drawing/2014/main" id="{9D71F39A-2482-7E95-C363-5FB780D77278}"/>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100000">
                  <a:srgbClr val="0B233E"/>
                </a:gs>
                <a:gs pos="50000">
                  <a:srgbClr val="091E35"/>
                </a:gs>
                <a:gs pos="0">
                  <a:srgbClr val="061727"/>
                </a:gs>
              </a:gsLst>
              <a:lin ang="5400000" scaled="0"/>
            </a:gradFill>
            <a:ln w="6322" cap="flat">
              <a:noFill/>
              <a:prstDash val="solid"/>
              <a:miter/>
            </a:ln>
          </p:spPr>
          <p:txBody>
            <a:bodyPr rtlCol="0" anchor="ctr"/>
            <a:lstStyle/>
            <a:p>
              <a:endParaRPr lang="sv-SE" dirty="0"/>
            </a:p>
          </p:txBody>
        </p:sp>
        <p:sp>
          <p:nvSpPr>
            <p:cNvPr id="17" name="Frihandsfigur 20">
              <a:extLst>
                <a:ext uri="{FF2B5EF4-FFF2-40B4-BE49-F238E27FC236}">
                  <a16:creationId xmlns:a16="http://schemas.microsoft.com/office/drawing/2014/main" id="{C9D7E12B-8AD3-0967-567F-ACE3474BDE8E}"/>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091F36"/>
                </a:gs>
                <a:gs pos="75000">
                  <a:srgbClr val="0B233E"/>
                </a:gs>
                <a:gs pos="25000">
                  <a:srgbClr val="061727"/>
                </a:gs>
                <a:gs pos="100000">
                  <a:srgbClr val="0B233E"/>
                </a:gs>
                <a:gs pos="0">
                  <a:srgbClr val="061727"/>
                </a:gs>
              </a:gsLst>
              <a:lin ang="0" scaled="0"/>
            </a:gradFill>
            <a:ln w="6322" cap="flat">
              <a:noFill/>
              <a:prstDash val="solid"/>
              <a:miter/>
            </a:ln>
          </p:spPr>
          <p:txBody>
            <a:bodyPr rtlCol="0" anchor="ctr"/>
            <a:lstStyle/>
            <a:p>
              <a:endParaRPr lang="sv-SE" dirty="0"/>
            </a:p>
          </p:txBody>
        </p:sp>
      </p:grpSp>
      <p:sp>
        <p:nvSpPr>
          <p:cNvPr id="2" name="Platshållare för datum 1">
            <a:extLst>
              <a:ext uri="{FF2B5EF4-FFF2-40B4-BE49-F238E27FC236}">
                <a16:creationId xmlns:a16="http://schemas.microsoft.com/office/drawing/2014/main" id="{653E6185-A697-B257-DCD4-0F173D5C04E5}"/>
              </a:ext>
            </a:extLst>
          </p:cNvPr>
          <p:cNvSpPr>
            <a:spLocks noGrp="1"/>
          </p:cNvSpPr>
          <p:nvPr>
            <p:ph type="dt" sz="half" idx="10"/>
          </p:nvPr>
        </p:nvSpPr>
        <p:spPr>
          <a:xfrm>
            <a:off x="552448" y="5806165"/>
            <a:ext cx="1009915" cy="198031"/>
          </a:xfrm>
        </p:spPr>
        <p:txBody>
          <a:bodyPr/>
          <a:lstStyle>
            <a:lvl1pPr>
              <a:defRPr sz="900">
                <a:solidFill>
                  <a:schemeClr val="accent5"/>
                </a:solidFill>
              </a:defRPr>
            </a:lvl1pPr>
          </a:lstStyle>
          <a:p>
            <a:fld id="{B4280AC0-D24B-426D-A355-FEA4F075BFC7}" type="datetime3">
              <a:rPr lang="sv-SE" smtClean="0"/>
              <a:t>26-07-02</a:t>
            </a:fld>
            <a:endParaRPr lang="sv-SE" dirty="0"/>
          </a:p>
        </p:txBody>
      </p:sp>
      <p:sp>
        <p:nvSpPr>
          <p:cNvPr id="14" name="Platshållare för text 8">
            <a:extLst>
              <a:ext uri="{FF2B5EF4-FFF2-40B4-BE49-F238E27FC236}">
                <a16:creationId xmlns:a16="http://schemas.microsoft.com/office/drawing/2014/main" id="{C13DE442-93AA-E423-265E-404BA7F9A2E7}"/>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13" name="Platshållare för text 10">
            <a:extLst>
              <a:ext uri="{FF2B5EF4-FFF2-40B4-BE49-F238E27FC236}">
                <a16:creationId xmlns:a16="http://schemas.microsoft.com/office/drawing/2014/main" id="{0509EFD9-5F7F-25C2-9EEF-0C89C2E41BCB}"/>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90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0" name="Platshållare för text 10">
            <a:extLst>
              <a:ext uri="{FF2B5EF4-FFF2-40B4-BE49-F238E27FC236}">
                <a16:creationId xmlns:a16="http://schemas.microsoft.com/office/drawing/2014/main" id="{AF52D184-7D5A-E314-BA2C-3AA9261715FC}"/>
              </a:ext>
            </a:extLst>
          </p:cNvPr>
          <p:cNvSpPr>
            <a:spLocks noGrp="1"/>
          </p:cNvSpPr>
          <p:nvPr>
            <p:ph type="body" sz="quarter" idx="14" hasCustomPrompt="1"/>
          </p:nvPr>
        </p:nvSpPr>
        <p:spPr>
          <a:xfrm>
            <a:off x="552446" y="6237338"/>
            <a:ext cx="3473451" cy="142875"/>
          </a:xfrm>
        </p:spPr>
        <p:txBody>
          <a:bodyPr lIns="0" rIns="0" bIns="0" anchor="ctr"/>
          <a:lstStyle>
            <a:lvl1pPr marL="0" indent="0">
              <a:buNone/>
              <a:defRPr sz="90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1" name="textruta 10" descr="www.mcf.se">
            <a:extLst>
              <a:ext uri="{FF2B5EF4-FFF2-40B4-BE49-F238E27FC236}">
                <a16:creationId xmlns:a16="http://schemas.microsoft.com/office/drawing/2014/main" id="{E7EE3061-1086-C3D3-1F70-E794FF552671}"/>
              </a:ext>
              <a:ext uri="{C183D7F6-B498-43B3-948B-1728B52AA6E4}">
                <adec:decorative xmlns:adec="http://schemas.microsoft.com/office/drawing/2017/decorative" val="0"/>
              </a:ext>
            </a:extLst>
          </p:cNvPr>
          <p:cNvSpPr txBox="1"/>
          <p:nvPr/>
        </p:nvSpPr>
        <p:spPr>
          <a:xfrm>
            <a:off x="11302538" y="6212173"/>
            <a:ext cx="368037" cy="174845"/>
          </a:xfrm>
          <a:prstGeom prst="rect">
            <a:avLst/>
          </a:prstGeom>
          <a:noFill/>
        </p:spPr>
        <p:txBody>
          <a:bodyPr wrap="square" lIns="0" tIns="0" rIns="0" bIns="0" rtlCol="0">
            <a:noAutofit/>
          </a:bodyPr>
          <a:lstStyle/>
          <a:p>
            <a:r>
              <a:rPr lang="sv-SE" sz="900" dirty="0">
                <a:solidFill>
                  <a:schemeClr val="accent5"/>
                </a:solidFill>
              </a:rPr>
              <a:t>mcf.se</a:t>
            </a:r>
          </a:p>
        </p:txBody>
      </p:sp>
      <p:sp>
        <p:nvSpPr>
          <p:cNvPr id="4" name="Platshållare för bildnummer 3">
            <a:extLst>
              <a:ext uri="{FF2B5EF4-FFF2-40B4-BE49-F238E27FC236}">
                <a16:creationId xmlns:a16="http://schemas.microsoft.com/office/drawing/2014/main" id="{EDF8E64F-3481-16AC-CA4D-606E22D16A97}"/>
              </a:ext>
              <a:ext uri="{C183D7F6-B498-43B3-948B-1728B52AA6E4}">
                <adec:decorative xmlns:adec="http://schemas.microsoft.com/office/drawing/2017/decorative" val="1"/>
              </a:ext>
            </a:extLst>
          </p:cNvPr>
          <p:cNvSpPr>
            <a:spLocks noGrp="1"/>
          </p:cNvSpPr>
          <p:nvPr>
            <p:ph type="sldNum" sz="quarter" idx="12"/>
          </p:nvPr>
        </p:nvSpPr>
        <p:spPr>
          <a:xfrm>
            <a:off x="402653" y="7049829"/>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3" name="Platshållare för sidfot 2">
            <a:extLst>
              <a:ext uri="{FF2B5EF4-FFF2-40B4-BE49-F238E27FC236}">
                <a16:creationId xmlns:a16="http://schemas.microsoft.com/office/drawing/2014/main" id="{F8DBEE04-EF41-1CFD-63D3-546928985DE9}"/>
              </a:ext>
              <a:ext uri="{C183D7F6-B498-43B3-948B-1728B52AA6E4}">
                <adec:decorative xmlns:adec="http://schemas.microsoft.com/office/drawing/2017/decorative" val="1"/>
              </a:ext>
            </a:extLst>
          </p:cNvPr>
          <p:cNvSpPr>
            <a:spLocks noGrp="1"/>
          </p:cNvSpPr>
          <p:nvPr>
            <p:ph type="ftr" sz="quarter" idx="11"/>
          </p:nvPr>
        </p:nvSpPr>
        <p:spPr>
          <a:xfrm>
            <a:off x="819575" y="7049830"/>
            <a:ext cx="3473451" cy="142875"/>
          </a:xfrm>
        </p:spPr>
        <p:txBody>
          <a:bodyPr/>
          <a:lstStyle>
            <a:lvl1pPr algn="l">
              <a:defRPr>
                <a:solidFill>
                  <a:srgbClr val="F0F0F0"/>
                </a:solidFill>
              </a:defRPr>
            </a:lvl1pPr>
          </a:lstStyle>
          <a:p>
            <a:r>
              <a:rPr lang="sv-SE"/>
              <a:t>Sidfot</a:t>
            </a:r>
            <a:endParaRPr lang="sv-SE" dirty="0"/>
          </a:p>
        </p:txBody>
      </p:sp>
      <p:pic>
        <p:nvPicPr>
          <p:cNvPr id="12" name="Bildobjekt 7">
            <a:extLst>
              <a:ext uri="{FF2B5EF4-FFF2-40B4-BE49-F238E27FC236}">
                <a16:creationId xmlns:a16="http://schemas.microsoft.com/office/drawing/2014/main" id="{8BAC032B-98F5-47C0-97A9-5BC140C35F2A}"/>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5066526" y="2915770"/>
            <a:ext cx="2058947" cy="720000"/>
          </a:xfrm>
          <a:prstGeom prst="rect">
            <a:avLst/>
          </a:prstGeom>
        </p:spPr>
      </p:pic>
    </p:spTree>
    <p:extLst>
      <p:ext uri="{BB962C8B-B14F-4D97-AF65-F5344CB8AC3E}">
        <p14:creationId xmlns:p14="http://schemas.microsoft.com/office/powerpoint/2010/main" val="42066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vslut med rörlig bakgrund">
    <p:bg>
      <p:bgPr>
        <a:solidFill>
          <a:schemeClr val="accent1"/>
        </a:solidFill>
        <a:effectLst/>
      </p:bgPr>
    </p:bg>
    <p:spTree>
      <p:nvGrpSpPr>
        <p:cNvPr id="1" name=""/>
        <p:cNvGrpSpPr/>
        <p:nvPr/>
      </p:nvGrpSpPr>
      <p:grpSpPr>
        <a:xfrm>
          <a:off x="0" y="0"/>
          <a:ext cx="0" cy="0"/>
          <a:chOff x="0" y="0"/>
          <a:chExt cx="0" cy="0"/>
        </a:xfrm>
      </p:grpSpPr>
      <p:sp>
        <p:nvSpPr>
          <p:cNvPr id="5" name="Frihandsfigur 4">
            <a:extLst>
              <a:ext uri="{FF2B5EF4-FFF2-40B4-BE49-F238E27FC236}">
                <a16:creationId xmlns:a16="http://schemas.microsoft.com/office/drawing/2014/main" id="{F417858B-F745-085E-94A6-13AFEBBF2EE4}"/>
              </a:ext>
              <a:ext uri="{C183D7F6-B498-43B3-948B-1728B52AA6E4}">
                <adec:decorative xmlns:adec="http://schemas.microsoft.com/office/drawing/2017/decorative" val="1"/>
              </a:ext>
            </a:extLst>
          </p:cNvPr>
          <p:cNvSpPr>
            <a:spLocks/>
          </p:cNvSpPr>
          <p:nvPr/>
        </p:nvSpPr>
        <p:spPr>
          <a:xfrm>
            <a:off x="0" y="0"/>
            <a:ext cx="12192000" cy="6846964"/>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10">
                <a:srgbClr val="091F36"/>
              </a:gs>
              <a:gs pos="75000">
                <a:srgbClr val="061727"/>
              </a:gs>
              <a:gs pos="100000">
                <a:srgbClr val="061727"/>
              </a:gs>
              <a:gs pos="25000">
                <a:srgbClr val="0B233E"/>
              </a:gs>
              <a:gs pos="0">
                <a:srgbClr val="0B233E"/>
              </a:gs>
            </a:gsLst>
            <a:lin ang="0" scaled="0"/>
          </a:gradFill>
          <a:ln w="6322" cap="flat">
            <a:noFill/>
            <a:prstDash val="solid"/>
            <a:miter/>
          </a:ln>
        </p:spPr>
        <p:txBody>
          <a:bodyPr rtlCol="0" anchor="ctr"/>
          <a:lstStyle/>
          <a:p>
            <a:endParaRPr lang="sv-SE" dirty="0"/>
          </a:p>
        </p:txBody>
      </p:sp>
      <p:sp>
        <p:nvSpPr>
          <p:cNvPr id="6" name="Frihandsfigur 5">
            <a:extLst>
              <a:ext uri="{FF2B5EF4-FFF2-40B4-BE49-F238E27FC236}">
                <a16:creationId xmlns:a16="http://schemas.microsoft.com/office/drawing/2014/main" id="{9AA5F089-D770-EC62-13B4-03BDB4E23A83}"/>
              </a:ext>
              <a:ext uri="{C183D7F6-B498-43B3-948B-1728B52AA6E4}">
                <adec:decorative xmlns:adec="http://schemas.microsoft.com/office/drawing/2017/decorative" val="1"/>
              </a:ext>
            </a:extLst>
          </p:cNvPr>
          <p:cNvSpPr/>
          <p:nvPr/>
        </p:nvSpPr>
        <p:spPr>
          <a:xfrm>
            <a:off x="0"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100000">
                <a:srgbClr val="0B233E"/>
              </a:gs>
              <a:gs pos="50000">
                <a:srgbClr val="091E35"/>
              </a:gs>
              <a:gs pos="0">
                <a:srgbClr val="061727"/>
              </a:gs>
            </a:gsLst>
            <a:lin ang="5400000" scaled="0"/>
          </a:gradFill>
          <a:ln w="6322" cap="flat">
            <a:noFill/>
            <a:prstDash val="solid"/>
            <a:miter/>
          </a:ln>
        </p:spPr>
        <p:txBody>
          <a:bodyPr rtlCol="0" anchor="ctr"/>
          <a:lstStyle/>
          <a:p>
            <a:endParaRPr lang="sv-SE" dirty="0"/>
          </a:p>
        </p:txBody>
      </p:sp>
      <p:sp>
        <p:nvSpPr>
          <p:cNvPr id="7" name="Frihandsfigur 6">
            <a:extLst>
              <a:ext uri="{FF2B5EF4-FFF2-40B4-BE49-F238E27FC236}">
                <a16:creationId xmlns:a16="http://schemas.microsoft.com/office/drawing/2014/main" id="{FBDA1129-0ED1-D31D-8AAA-0BD9AB7116B0}"/>
              </a:ext>
              <a:ext uri="{C183D7F6-B498-43B3-948B-1728B52AA6E4}">
                <adec:decorative xmlns:adec="http://schemas.microsoft.com/office/drawing/2017/decorative" val="1"/>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50000">
                <a:srgbClr val="0A1F37"/>
              </a:gs>
              <a:gs pos="100000">
                <a:srgbClr val="0B233E"/>
              </a:gs>
              <a:gs pos="0">
                <a:srgbClr val="061727"/>
              </a:gs>
            </a:gsLst>
            <a:lin ang="0" scaled="0"/>
          </a:gradFill>
          <a:ln w="6322" cap="flat">
            <a:noFill/>
            <a:prstDash val="solid"/>
            <a:miter/>
          </a:ln>
        </p:spPr>
        <p:txBody>
          <a:bodyPr rtlCol="0" anchor="ctr"/>
          <a:lstStyle/>
          <a:p>
            <a:endParaRPr lang="sv-SE" dirty="0"/>
          </a:p>
        </p:txBody>
      </p:sp>
      <p:pic>
        <p:nvPicPr>
          <p:cNvPr id="8" name="Bildobjekt 7">
            <a:extLst>
              <a:ext uri="{FF2B5EF4-FFF2-40B4-BE49-F238E27FC236}">
                <a16:creationId xmlns:a16="http://schemas.microsoft.com/office/drawing/2014/main" id="{6BD0BB8F-A542-1646-7F59-FB63B47DC8A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5066527" y="2915770"/>
            <a:ext cx="2058947" cy="720000"/>
          </a:xfrm>
          <a:prstGeom prst="rect">
            <a:avLst/>
          </a:prstGeom>
        </p:spPr>
      </p:pic>
      <p:sp>
        <p:nvSpPr>
          <p:cNvPr id="2" name="Platshållare för datum 1">
            <a:extLst>
              <a:ext uri="{FF2B5EF4-FFF2-40B4-BE49-F238E27FC236}">
                <a16:creationId xmlns:a16="http://schemas.microsoft.com/office/drawing/2014/main" id="{653E6185-A697-B257-DCD4-0F173D5C04E5}"/>
              </a:ext>
            </a:extLst>
          </p:cNvPr>
          <p:cNvSpPr>
            <a:spLocks noGrp="1"/>
          </p:cNvSpPr>
          <p:nvPr>
            <p:ph type="dt" sz="half" idx="10"/>
          </p:nvPr>
        </p:nvSpPr>
        <p:spPr>
          <a:xfrm>
            <a:off x="552448" y="5806165"/>
            <a:ext cx="1009915" cy="198031"/>
          </a:xfrm>
        </p:spPr>
        <p:txBody>
          <a:bodyPr/>
          <a:lstStyle>
            <a:lvl1pPr>
              <a:defRPr sz="900">
                <a:solidFill>
                  <a:schemeClr val="accent5"/>
                </a:solidFill>
              </a:defRPr>
            </a:lvl1pPr>
          </a:lstStyle>
          <a:p>
            <a:fld id="{1B23FF36-7F64-4816-80DC-81473C2F643C}" type="datetime3">
              <a:rPr lang="sv-SE" smtClean="0"/>
              <a:t>26-07-02</a:t>
            </a:fld>
            <a:endParaRPr lang="sv-SE" dirty="0"/>
          </a:p>
        </p:txBody>
      </p:sp>
      <p:sp>
        <p:nvSpPr>
          <p:cNvPr id="14" name="Platshållare för text 8">
            <a:extLst>
              <a:ext uri="{FF2B5EF4-FFF2-40B4-BE49-F238E27FC236}">
                <a16:creationId xmlns:a16="http://schemas.microsoft.com/office/drawing/2014/main" id="{C13DE442-93AA-E423-265E-404BA7F9A2E7}"/>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13" name="Platshållare för text 10">
            <a:extLst>
              <a:ext uri="{FF2B5EF4-FFF2-40B4-BE49-F238E27FC236}">
                <a16:creationId xmlns:a16="http://schemas.microsoft.com/office/drawing/2014/main" id="{0509EFD9-5F7F-25C2-9EEF-0C89C2E41BCB}"/>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90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0" name="Platshållare för text 10">
            <a:extLst>
              <a:ext uri="{FF2B5EF4-FFF2-40B4-BE49-F238E27FC236}">
                <a16:creationId xmlns:a16="http://schemas.microsoft.com/office/drawing/2014/main" id="{AF52D184-7D5A-E314-BA2C-3AA9261715FC}"/>
              </a:ext>
            </a:extLst>
          </p:cNvPr>
          <p:cNvSpPr>
            <a:spLocks noGrp="1"/>
          </p:cNvSpPr>
          <p:nvPr>
            <p:ph type="body" sz="quarter" idx="14" hasCustomPrompt="1"/>
          </p:nvPr>
        </p:nvSpPr>
        <p:spPr>
          <a:xfrm>
            <a:off x="552446" y="6237338"/>
            <a:ext cx="3473451" cy="142875"/>
          </a:xfrm>
        </p:spPr>
        <p:txBody>
          <a:bodyPr lIns="0" rIns="0" bIns="0" anchor="ctr"/>
          <a:lstStyle>
            <a:lvl1pPr marL="0" indent="0">
              <a:buNone/>
              <a:defRPr sz="90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1" name="textruta 10" descr="www.mcf.se">
            <a:extLst>
              <a:ext uri="{FF2B5EF4-FFF2-40B4-BE49-F238E27FC236}">
                <a16:creationId xmlns:a16="http://schemas.microsoft.com/office/drawing/2014/main" id="{E7EE3061-1086-C3D3-1F70-E794FF552671}"/>
              </a:ext>
              <a:ext uri="{C183D7F6-B498-43B3-948B-1728B52AA6E4}">
                <adec:decorative xmlns:adec="http://schemas.microsoft.com/office/drawing/2017/decorative" val="0"/>
              </a:ext>
            </a:extLst>
          </p:cNvPr>
          <p:cNvSpPr txBox="1"/>
          <p:nvPr/>
        </p:nvSpPr>
        <p:spPr>
          <a:xfrm>
            <a:off x="11302538" y="6212173"/>
            <a:ext cx="368037" cy="174845"/>
          </a:xfrm>
          <a:prstGeom prst="rect">
            <a:avLst/>
          </a:prstGeom>
          <a:noFill/>
        </p:spPr>
        <p:txBody>
          <a:bodyPr wrap="square" lIns="0" tIns="0" rIns="0" bIns="0" rtlCol="0">
            <a:noAutofit/>
          </a:bodyPr>
          <a:lstStyle/>
          <a:p>
            <a:r>
              <a:rPr lang="sv-SE" sz="900" dirty="0">
                <a:solidFill>
                  <a:schemeClr val="accent5"/>
                </a:solidFill>
              </a:rPr>
              <a:t>mcf.se</a:t>
            </a:r>
          </a:p>
        </p:txBody>
      </p:sp>
      <p:sp>
        <p:nvSpPr>
          <p:cNvPr id="4" name="Platshållare för bildnummer 3">
            <a:extLst>
              <a:ext uri="{FF2B5EF4-FFF2-40B4-BE49-F238E27FC236}">
                <a16:creationId xmlns:a16="http://schemas.microsoft.com/office/drawing/2014/main" id="{EDF8E64F-3481-16AC-CA4D-606E22D16A97}"/>
              </a:ext>
              <a:ext uri="{C183D7F6-B498-43B3-948B-1728B52AA6E4}">
                <adec:decorative xmlns:adec="http://schemas.microsoft.com/office/drawing/2017/decorative" val="1"/>
              </a:ext>
            </a:extLst>
          </p:cNvPr>
          <p:cNvSpPr>
            <a:spLocks noGrp="1"/>
          </p:cNvSpPr>
          <p:nvPr>
            <p:ph type="sldNum" sz="quarter" idx="12"/>
          </p:nvPr>
        </p:nvSpPr>
        <p:spPr>
          <a:xfrm>
            <a:off x="402653" y="7049829"/>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3" name="Platshållare för sidfot 2">
            <a:extLst>
              <a:ext uri="{FF2B5EF4-FFF2-40B4-BE49-F238E27FC236}">
                <a16:creationId xmlns:a16="http://schemas.microsoft.com/office/drawing/2014/main" id="{F8DBEE04-EF41-1CFD-63D3-546928985DE9}"/>
              </a:ext>
              <a:ext uri="{C183D7F6-B498-43B3-948B-1728B52AA6E4}">
                <adec:decorative xmlns:adec="http://schemas.microsoft.com/office/drawing/2017/decorative" val="1"/>
              </a:ext>
            </a:extLst>
          </p:cNvPr>
          <p:cNvSpPr>
            <a:spLocks noGrp="1"/>
          </p:cNvSpPr>
          <p:nvPr>
            <p:ph type="ftr" sz="quarter" idx="11"/>
          </p:nvPr>
        </p:nvSpPr>
        <p:spPr>
          <a:xfrm>
            <a:off x="819575" y="7049830"/>
            <a:ext cx="3473451" cy="142875"/>
          </a:xfrm>
        </p:spPr>
        <p:txBody>
          <a:bodyPr/>
          <a:lstStyle>
            <a:lvl1pPr algn="l">
              <a:defRPr>
                <a:solidFill>
                  <a:srgbClr val="F0F0F0"/>
                </a:solidFill>
              </a:defRPr>
            </a:lvl1pPr>
          </a:lstStyle>
          <a:p>
            <a:r>
              <a:rPr lang="sv-SE"/>
              <a:t>Sidfot</a:t>
            </a:r>
            <a:endParaRPr lang="sv-SE" dirty="0"/>
          </a:p>
        </p:txBody>
      </p:sp>
    </p:spTree>
    <p:extLst>
      <p:ext uri="{BB962C8B-B14F-4D97-AF65-F5344CB8AC3E}">
        <p14:creationId xmlns:p14="http://schemas.microsoft.com/office/powerpoint/2010/main" val="295366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endCondLst>
                                    <p:cond evt="onNext" delay="0">
                                      <p:tgtEl>
                                        <p:sldTgt/>
                                      </p:tgtEl>
                                    </p:cond>
                                  </p:endCondLst>
                                  <p:childTnLst>
                                    <p:animScale>
                                      <p:cBhvr>
                                        <p:cTn id="6" dur="6000" fill="hold"/>
                                        <p:tgtEl>
                                          <p:spTgt spid="6"/>
                                        </p:tgtEl>
                                      </p:cBhvr>
                                      <p:by x="150000" y="100000"/>
                                    </p:animScale>
                                  </p:childTnLst>
                                </p:cTn>
                              </p:par>
                              <p:par>
                                <p:cTn id="7" presetID="6" presetClass="emph" presetSubtype="0" repeatCount="indefinite" accel="50000" decel="50000" autoRev="1" fill="hold" grpId="0" nodeType="withEffect">
                                  <p:stCondLst>
                                    <p:cond delay="0"/>
                                  </p:stCondLst>
                                  <p:endCondLst>
                                    <p:cond evt="onNext" delay="0">
                                      <p:tgtEl>
                                        <p:sldTgt/>
                                      </p:tgtEl>
                                    </p:cond>
                                  </p:endCondLst>
                                  <p:childTnLst>
                                    <p:animScale>
                                      <p:cBhvr>
                                        <p:cTn id="8" dur="6000" fill="hold"/>
                                        <p:tgtEl>
                                          <p:spTgt spid="7"/>
                                        </p:tgtEl>
                                      </p:cBhvr>
                                      <p:by x="100000" y="150000"/>
                                    </p:animScale>
                                  </p:childTnLst>
                                </p:cTn>
                              </p:par>
                              <p:par>
                                <p:cTn id="9"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0" dur="6000" autoRev="1" fill="remove"/>
                                        <p:tgtEl>
                                          <p:spTgt spid="5"/>
                                        </p:tgtEl>
                                        <p:attrNameLst>
                                          <p:attrName>style.color</p:attrName>
                                        </p:attrNameLst>
                                      </p:cBhvr>
                                      <p:to>
                                        <a:srgbClr val="061727"/>
                                      </p:to>
                                    </p:animClr>
                                    <p:animClr clrSpc="rgb" dir="cw">
                                      <p:cBhvr>
                                        <p:cTn id="11" dur="6000" autoRev="1" fill="remove"/>
                                        <p:tgtEl>
                                          <p:spTgt spid="5"/>
                                        </p:tgtEl>
                                        <p:attrNameLst>
                                          <p:attrName>fillcolor</p:attrName>
                                        </p:attrNameLst>
                                      </p:cBhvr>
                                      <p:to>
                                        <a:srgbClr val="061727"/>
                                      </p:to>
                                    </p:animClr>
                                    <p:set>
                                      <p:cBhvr>
                                        <p:cTn id="12" dur="6000" autoRev="1" fill="remove"/>
                                        <p:tgtEl>
                                          <p:spTgt spid="5"/>
                                        </p:tgtEl>
                                        <p:attrNameLst>
                                          <p:attrName>fill.type</p:attrName>
                                        </p:attrNameLst>
                                      </p:cBhvr>
                                      <p:to>
                                        <p:strVal val="solid"/>
                                      </p:to>
                                    </p:set>
                                    <p:set>
                                      <p:cBhvr>
                                        <p:cTn id="13" dur="6000" autoRev="1" fill="remove"/>
                                        <p:tgtEl>
                                          <p:spTgt spid="5"/>
                                        </p:tgtEl>
                                        <p:attrNameLst>
                                          <p:attrName>fill.on</p:attrName>
                                        </p:attrNameLst>
                                      </p:cBhvr>
                                      <p:to>
                                        <p:strVal val="true"/>
                                      </p:to>
                                    </p:set>
                                  </p:childTnLst>
                                </p:cTn>
                              </p:par>
                              <p:par>
                                <p:cTn id="14" presetID="42"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400"/>
                                        <p:tgtEl>
                                          <p:spTgt spid="8"/>
                                        </p:tgtEl>
                                      </p:cBhvr>
                                    </p:animEffect>
                                    <p:anim calcmode="lin" valueType="num">
                                      <p:cBhvr>
                                        <p:cTn id="17" dur="400" fill="hold"/>
                                        <p:tgtEl>
                                          <p:spTgt spid="8"/>
                                        </p:tgtEl>
                                        <p:attrNameLst>
                                          <p:attrName>ppt_x</p:attrName>
                                        </p:attrNameLst>
                                      </p:cBhvr>
                                      <p:tavLst>
                                        <p:tav tm="0">
                                          <p:val>
                                            <p:strVal val="#ppt_x"/>
                                          </p:val>
                                        </p:tav>
                                        <p:tav tm="100000">
                                          <p:val>
                                            <p:strVal val="#ppt_x"/>
                                          </p:val>
                                        </p:tav>
                                      </p:tavLst>
                                    </p:anim>
                                    <p:anim calcmode="lin" valueType="num">
                                      <p:cBhvr>
                                        <p:cTn id="18" dur="4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9C5581-399A-A049-5BB0-204A5A0F943C}"/>
              </a:ext>
            </a:extLst>
          </p:cNvPr>
          <p:cNvSpPr>
            <a:spLocks noGrp="1"/>
          </p:cNvSpPr>
          <p:nvPr>
            <p:ph type="title"/>
          </p:nvPr>
        </p:nvSpPr>
        <p:spPr>
          <a:xfrm>
            <a:off x="1393199" y="638889"/>
            <a:ext cx="9424947" cy="878339"/>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76CBC88-D1CD-D18D-4170-CF854F8A0E34}"/>
              </a:ext>
            </a:extLst>
          </p:cNvPr>
          <p:cNvSpPr>
            <a:spLocks noGrp="1"/>
          </p:cNvSpPr>
          <p:nvPr>
            <p:ph idx="1"/>
          </p:nvPr>
        </p:nvSpPr>
        <p:spPr>
          <a:xfrm>
            <a:off x="1393200" y="1641231"/>
            <a:ext cx="9424947" cy="422616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FFDF9CA7-2C84-D13E-EE10-931F4A3E6469}"/>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7" name="Platshållare för datum 6">
            <a:extLst>
              <a:ext uri="{FF2B5EF4-FFF2-40B4-BE49-F238E27FC236}">
                <a16:creationId xmlns:a16="http://schemas.microsoft.com/office/drawing/2014/main" id="{39676AD5-066A-FFD4-4779-B435141CAD2E}"/>
              </a:ext>
            </a:extLst>
          </p:cNvPr>
          <p:cNvSpPr>
            <a:spLocks noGrp="1"/>
          </p:cNvSpPr>
          <p:nvPr>
            <p:ph type="dt" sz="half" idx="10"/>
          </p:nvPr>
        </p:nvSpPr>
        <p:spPr/>
        <p:txBody>
          <a:bodyPr/>
          <a:lstStyle/>
          <a:p>
            <a:fld id="{2221CA9B-54D1-4F07-A081-515E9521199A}" type="datetime3">
              <a:rPr lang="sv-SE" smtClean="0"/>
              <a:t>26-07-02</a:t>
            </a:fld>
            <a:endParaRPr lang="sv-SE" dirty="0"/>
          </a:p>
        </p:txBody>
      </p:sp>
      <p:sp>
        <p:nvSpPr>
          <p:cNvPr id="8" name="Platshållare för sidfot 7">
            <a:extLst>
              <a:ext uri="{FF2B5EF4-FFF2-40B4-BE49-F238E27FC236}">
                <a16:creationId xmlns:a16="http://schemas.microsoft.com/office/drawing/2014/main" id="{D9C4AE58-43BF-223C-4552-D8665A58BE38}"/>
              </a:ext>
            </a:extLst>
          </p:cNvPr>
          <p:cNvSpPr>
            <a:spLocks noGrp="1"/>
          </p:cNvSpPr>
          <p:nvPr>
            <p:ph type="ftr" sz="quarter" idx="11"/>
          </p:nvPr>
        </p:nvSpPr>
        <p:spPr/>
        <p:txBody>
          <a:bodyPr/>
          <a:lstStyle/>
          <a:p>
            <a:r>
              <a:rPr lang="sv-SE"/>
              <a:t>Sidfot</a:t>
            </a:r>
            <a:endParaRPr lang="sv-SE" dirty="0"/>
          </a:p>
        </p:txBody>
      </p:sp>
    </p:spTree>
    <p:extLst>
      <p:ext uri="{BB962C8B-B14F-4D97-AF65-F5344CB8AC3E}">
        <p14:creationId xmlns:p14="http://schemas.microsoft.com/office/powerpoint/2010/main" val="9929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ubrikbild med namn och enhet/avdelning">
    <p:bg>
      <p:bgPr>
        <a:solidFill>
          <a:schemeClr val="accent1"/>
        </a:solidFill>
        <a:effectLst/>
      </p:bgPr>
    </p:bg>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77363B1A-B409-D2AA-BE58-3B2BA49EA69E}"/>
              </a:ext>
              <a:ext uri="{C183D7F6-B498-43B3-948B-1728B52AA6E4}">
                <adec:decorative xmlns:adec="http://schemas.microsoft.com/office/drawing/2017/decorative" val="1"/>
              </a:ext>
            </a:extLst>
          </p:cNvPr>
          <p:cNvGrpSpPr/>
          <p:nvPr/>
        </p:nvGrpSpPr>
        <p:grpSpPr>
          <a:xfrm>
            <a:off x="-1" y="0"/>
            <a:ext cx="12192001" cy="6859786"/>
            <a:chOff x="-1" y="0"/>
            <a:chExt cx="12192001" cy="6859786"/>
          </a:xfrm>
        </p:grpSpPr>
        <p:sp>
          <p:nvSpPr>
            <p:cNvPr id="16" name="Frihandsfigur 7">
              <a:extLst>
                <a:ext uri="{FF2B5EF4-FFF2-40B4-BE49-F238E27FC236}">
                  <a16:creationId xmlns:a16="http://schemas.microsoft.com/office/drawing/2014/main" id="{D33A95DF-C114-1CF3-3059-F6CFB137D865}"/>
                </a:ext>
              </a:extLst>
            </p:cNvPr>
            <p:cNvSpPr/>
            <p:nvPr/>
          </p:nvSpPr>
          <p:spPr>
            <a:xfrm>
              <a:off x="-1" y="0"/>
              <a:ext cx="12192001" cy="6859786"/>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10">
                  <a:srgbClr val="091F36"/>
                </a:gs>
                <a:gs pos="75000">
                  <a:srgbClr val="061727"/>
                </a:gs>
                <a:gs pos="98000">
                  <a:srgbClr val="061727"/>
                </a:gs>
                <a:gs pos="24000">
                  <a:srgbClr val="0B233E"/>
                </a:gs>
                <a:gs pos="0">
                  <a:srgbClr val="0B233E"/>
                </a:gs>
              </a:gsLst>
              <a:lin ang="0" scaled="0"/>
            </a:gradFill>
            <a:ln w="6322" cap="flat">
              <a:noFill/>
              <a:prstDash val="solid"/>
              <a:miter/>
            </a:ln>
          </p:spPr>
          <p:txBody>
            <a:bodyPr rtlCol="0" anchor="ctr"/>
            <a:lstStyle/>
            <a:p>
              <a:endParaRPr lang="sv-SE" dirty="0"/>
            </a:p>
          </p:txBody>
        </p:sp>
        <p:sp>
          <p:nvSpPr>
            <p:cNvPr id="17" name="Frihandsfigur 8">
              <a:extLst>
                <a:ext uri="{FF2B5EF4-FFF2-40B4-BE49-F238E27FC236}">
                  <a16:creationId xmlns:a16="http://schemas.microsoft.com/office/drawing/2014/main" id="{D659175C-4826-7317-D277-454FA87D7280}"/>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100000">
                  <a:srgbClr val="0B233E"/>
                </a:gs>
                <a:gs pos="50000">
                  <a:srgbClr val="091E35"/>
                </a:gs>
                <a:gs pos="0">
                  <a:srgbClr val="061727"/>
                </a:gs>
              </a:gsLst>
              <a:lin ang="5400000" scaled="0"/>
            </a:gradFill>
            <a:ln w="6322" cap="flat">
              <a:noFill/>
              <a:prstDash val="solid"/>
              <a:miter/>
            </a:ln>
          </p:spPr>
          <p:txBody>
            <a:bodyPr rtlCol="0" anchor="ctr"/>
            <a:lstStyle/>
            <a:p>
              <a:endParaRPr lang="sv-SE" dirty="0"/>
            </a:p>
          </p:txBody>
        </p:sp>
        <p:sp>
          <p:nvSpPr>
            <p:cNvPr id="18" name="Frihandsfigur 17">
              <a:extLst>
                <a:ext uri="{FF2B5EF4-FFF2-40B4-BE49-F238E27FC236}">
                  <a16:creationId xmlns:a16="http://schemas.microsoft.com/office/drawing/2014/main" id="{B6C876EA-E570-03B3-7093-89FADF8D72F9}"/>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091F36"/>
                </a:gs>
                <a:gs pos="75000">
                  <a:srgbClr val="0B233E"/>
                </a:gs>
                <a:gs pos="25000">
                  <a:srgbClr val="061727"/>
                </a:gs>
                <a:gs pos="100000">
                  <a:srgbClr val="0B233E"/>
                </a:gs>
                <a:gs pos="0">
                  <a:srgbClr val="061727"/>
                </a:gs>
              </a:gsLst>
              <a:lin ang="0" scaled="0"/>
            </a:gradFill>
            <a:ln w="6322" cap="flat">
              <a:noFill/>
              <a:prstDash val="solid"/>
              <a:miter/>
            </a:ln>
          </p:spPr>
          <p:txBody>
            <a:bodyPr rtlCol="0" anchor="ctr"/>
            <a:lstStyle/>
            <a:p>
              <a:endParaRPr lang="sv-SE" dirty="0"/>
            </a:p>
          </p:txBody>
        </p:sp>
      </p:grpSp>
      <p:pic>
        <p:nvPicPr>
          <p:cNvPr id="13" name="Bildobjekt 7">
            <a:extLst>
              <a:ext uri="{FF2B5EF4-FFF2-40B4-BE49-F238E27FC236}">
                <a16:creationId xmlns:a16="http://schemas.microsoft.com/office/drawing/2014/main" id="{1FE72896-F74F-345F-E717-F5E61E916BB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88818"/>
            <a:ext cx="10121361" cy="1116000"/>
          </a:xfrm>
        </p:spPr>
        <p:txBody>
          <a:bodyPr lIns="0" tIns="0" rIns="0" bIns="0" anchor="b"/>
          <a:lstStyle>
            <a:lvl1pPr algn="l">
              <a:lnSpc>
                <a:spcPct val="84000"/>
              </a:lnSpc>
              <a:defRPr sz="4000">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900">
                <a:solidFill>
                  <a:srgbClr val="FF832C"/>
                </a:solidFill>
              </a:defRPr>
            </a:lvl1pPr>
          </a:lstStyle>
          <a:p>
            <a:fld id="{8378537D-BB6B-4158-AEF9-531F4209D56C}" type="datetime3">
              <a:rPr lang="sv-SE" smtClean="0"/>
              <a:t>26-07-02</a:t>
            </a:fld>
            <a:endParaRPr lang="sv-SE" dirty="0"/>
          </a:p>
        </p:txBody>
      </p:sp>
      <p:sp>
        <p:nvSpPr>
          <p:cNvPr id="7" name="Platshållare för text 10">
            <a:extLst>
              <a:ext uri="{FF2B5EF4-FFF2-40B4-BE49-F238E27FC236}">
                <a16:creationId xmlns:a16="http://schemas.microsoft.com/office/drawing/2014/main" id="{9216FF9C-1E91-7DA1-203E-576AE64DE454}"/>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90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2" name="Platshållare för text 10">
            <a:extLst>
              <a:ext uri="{FF2B5EF4-FFF2-40B4-BE49-F238E27FC236}">
                <a16:creationId xmlns:a16="http://schemas.microsoft.com/office/drawing/2014/main" id="{7AB6B96B-BAA2-0F16-5A35-078C6799F543}"/>
              </a:ext>
            </a:extLst>
          </p:cNvPr>
          <p:cNvSpPr>
            <a:spLocks noGrp="1"/>
          </p:cNvSpPr>
          <p:nvPr>
            <p:ph type="body" sz="quarter" idx="14" hasCustomPrompt="1"/>
          </p:nvPr>
        </p:nvSpPr>
        <p:spPr>
          <a:xfrm>
            <a:off x="552446" y="6237338"/>
            <a:ext cx="3473451" cy="142875"/>
          </a:xfrm>
        </p:spPr>
        <p:txBody>
          <a:bodyPr lIns="0" rIns="0" bIns="0" anchor="ctr"/>
          <a:lstStyle>
            <a:lvl1pPr marL="0" indent="0">
              <a:buNone/>
              <a:defRPr sz="90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9" name="Platshållare för text 8">
            <a:extLst>
              <a:ext uri="{FF2B5EF4-FFF2-40B4-BE49-F238E27FC236}">
                <a16:creationId xmlns:a16="http://schemas.microsoft.com/office/drawing/2014/main" id="{304E2EC9-18D1-1FE7-2C6E-D87BA5E84ECA}"/>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32773135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bild med rörlig bakgrund">
    <p:bg>
      <p:bgPr>
        <a:solidFill>
          <a:schemeClr val="accent1"/>
        </a:solidFill>
        <a:effectLst/>
      </p:bgPr>
    </p:bg>
    <p:spTree>
      <p:nvGrpSpPr>
        <p:cNvPr id="1" name=""/>
        <p:cNvGrpSpPr/>
        <p:nvPr/>
      </p:nvGrpSpPr>
      <p:grpSpPr>
        <a:xfrm>
          <a:off x="0" y="0"/>
          <a:ext cx="0" cy="0"/>
          <a:chOff x="0" y="0"/>
          <a:chExt cx="0" cy="0"/>
        </a:xfrm>
      </p:grpSpPr>
      <p:sp>
        <p:nvSpPr>
          <p:cNvPr id="10" name="Frihandsfigur 7">
            <a:extLst>
              <a:ext uri="{FF2B5EF4-FFF2-40B4-BE49-F238E27FC236}">
                <a16:creationId xmlns:a16="http://schemas.microsoft.com/office/drawing/2014/main" id="{78A26EA8-A16F-08CC-32E4-910BD1321492}"/>
              </a:ext>
              <a:ext uri="{C183D7F6-B498-43B3-948B-1728B52AA6E4}">
                <adec:decorative xmlns:adec="http://schemas.microsoft.com/office/drawing/2017/decorative" val="1"/>
              </a:ext>
            </a:extLst>
          </p:cNvPr>
          <p:cNvSpPr>
            <a:spLocks/>
          </p:cNvSpPr>
          <p:nvPr/>
        </p:nvSpPr>
        <p:spPr>
          <a:xfrm>
            <a:off x="0" y="0"/>
            <a:ext cx="12191999"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10">
                <a:srgbClr val="091F36"/>
              </a:gs>
              <a:gs pos="75000">
                <a:srgbClr val="061727"/>
              </a:gs>
              <a:gs pos="100000">
                <a:srgbClr val="061727"/>
              </a:gs>
              <a:gs pos="25000">
                <a:srgbClr val="0B233E"/>
              </a:gs>
              <a:gs pos="0">
                <a:srgbClr val="0B233E"/>
              </a:gs>
            </a:gsLst>
            <a:lin ang="0" scaled="0"/>
          </a:gradFill>
          <a:ln w="6322" cap="flat">
            <a:noFill/>
            <a:prstDash val="solid"/>
            <a:miter/>
          </a:ln>
        </p:spPr>
        <p:txBody>
          <a:bodyPr rtlCol="0" anchor="ctr"/>
          <a:lstStyle/>
          <a:p>
            <a:endParaRPr lang="sv-SE" dirty="0"/>
          </a:p>
        </p:txBody>
      </p:sp>
      <p:sp>
        <p:nvSpPr>
          <p:cNvPr id="11" name="Frihandsfigur 9">
            <a:extLst>
              <a:ext uri="{FF2B5EF4-FFF2-40B4-BE49-F238E27FC236}">
                <a16:creationId xmlns:a16="http://schemas.microsoft.com/office/drawing/2014/main" id="{25549E3B-60D0-E3F8-93F4-AF97517C3DDE}"/>
              </a:ext>
              <a:ext uri="{C183D7F6-B498-43B3-948B-1728B52AA6E4}">
                <adec:decorative xmlns:adec="http://schemas.microsoft.com/office/drawing/2017/decorative" val="1"/>
              </a:ext>
            </a:extLst>
          </p:cNvPr>
          <p:cNvSpPr/>
          <p:nvPr/>
        </p:nvSpPr>
        <p:spPr>
          <a:xfrm>
            <a:off x="0"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100000">
                <a:srgbClr val="0B233E"/>
              </a:gs>
              <a:gs pos="50000">
                <a:srgbClr val="091E35"/>
              </a:gs>
              <a:gs pos="0">
                <a:srgbClr val="061727"/>
              </a:gs>
            </a:gsLst>
            <a:lin ang="5400000" scaled="0"/>
          </a:gradFill>
          <a:ln w="6322" cap="flat">
            <a:noFill/>
            <a:prstDash val="solid"/>
            <a:miter/>
          </a:ln>
        </p:spPr>
        <p:txBody>
          <a:bodyPr rtlCol="0" anchor="ctr"/>
          <a:lstStyle/>
          <a:p>
            <a:endParaRPr lang="sv-SE" dirty="0"/>
          </a:p>
        </p:txBody>
      </p:sp>
      <p:sp>
        <p:nvSpPr>
          <p:cNvPr id="14" name="Frihandsfigur 10">
            <a:extLst>
              <a:ext uri="{FF2B5EF4-FFF2-40B4-BE49-F238E27FC236}">
                <a16:creationId xmlns:a16="http://schemas.microsoft.com/office/drawing/2014/main" id="{51B31F59-AEE3-1C37-94E1-296A6EAC171B}"/>
              </a:ext>
              <a:ext uri="{C183D7F6-B498-43B3-948B-1728B52AA6E4}">
                <adec:decorative xmlns:adec="http://schemas.microsoft.com/office/drawing/2017/decorative" val="1"/>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50000">
                <a:srgbClr val="0A1F37"/>
              </a:gs>
              <a:gs pos="100000">
                <a:srgbClr val="0B233E"/>
              </a:gs>
              <a:gs pos="0">
                <a:srgbClr val="061727"/>
              </a:gs>
            </a:gsLst>
            <a:lin ang="0" scaled="0"/>
          </a:gradFill>
          <a:ln w="6322" cap="flat">
            <a:noFill/>
            <a:prstDash val="solid"/>
            <a:miter/>
          </a:ln>
        </p:spPr>
        <p:txBody>
          <a:bodyPr rtlCol="0" anchor="ctr"/>
          <a:lstStyle/>
          <a:p>
            <a:endParaRPr lang="sv-SE" dirty="0"/>
          </a:p>
        </p:txBody>
      </p:sp>
      <p:pic>
        <p:nvPicPr>
          <p:cNvPr id="13" name="Bildobjekt 7">
            <a:extLst>
              <a:ext uri="{FF2B5EF4-FFF2-40B4-BE49-F238E27FC236}">
                <a16:creationId xmlns:a16="http://schemas.microsoft.com/office/drawing/2014/main" id="{1FE72896-F74F-345F-E717-F5E61E916BB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88818"/>
            <a:ext cx="10121361" cy="1116000"/>
          </a:xfrm>
        </p:spPr>
        <p:txBody>
          <a:bodyPr lIns="0" tIns="0" rIns="0" bIns="0" anchor="b"/>
          <a:lstStyle>
            <a:lvl1pPr algn="l">
              <a:lnSpc>
                <a:spcPct val="84000"/>
              </a:lnSpc>
              <a:defRPr sz="4000">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900">
                <a:solidFill>
                  <a:srgbClr val="FF832C"/>
                </a:solidFill>
              </a:defRPr>
            </a:lvl1pPr>
          </a:lstStyle>
          <a:p>
            <a:fld id="{B7B6A692-30C9-45C8-BCE4-413E9F354DAF}" type="datetime3">
              <a:rPr lang="sv-SE" smtClean="0"/>
              <a:t>26-07-02</a:t>
            </a:fld>
            <a:endParaRPr lang="sv-SE" dirty="0"/>
          </a:p>
        </p:txBody>
      </p:sp>
      <p:sp>
        <p:nvSpPr>
          <p:cNvPr id="7" name="Platshållare för text 10">
            <a:extLst>
              <a:ext uri="{FF2B5EF4-FFF2-40B4-BE49-F238E27FC236}">
                <a16:creationId xmlns:a16="http://schemas.microsoft.com/office/drawing/2014/main" id="{9216FF9C-1E91-7DA1-203E-576AE64DE454}"/>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90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2" name="Platshållare för text 10">
            <a:extLst>
              <a:ext uri="{FF2B5EF4-FFF2-40B4-BE49-F238E27FC236}">
                <a16:creationId xmlns:a16="http://schemas.microsoft.com/office/drawing/2014/main" id="{7AB6B96B-BAA2-0F16-5A35-078C6799F543}"/>
              </a:ext>
            </a:extLst>
          </p:cNvPr>
          <p:cNvSpPr>
            <a:spLocks noGrp="1"/>
          </p:cNvSpPr>
          <p:nvPr>
            <p:ph type="body" sz="quarter" idx="14" hasCustomPrompt="1"/>
          </p:nvPr>
        </p:nvSpPr>
        <p:spPr>
          <a:xfrm>
            <a:off x="552446" y="6237338"/>
            <a:ext cx="3473451" cy="142875"/>
          </a:xfrm>
        </p:spPr>
        <p:txBody>
          <a:bodyPr lIns="0" rIns="0" bIns="0" anchor="ctr"/>
          <a:lstStyle>
            <a:lvl1pPr marL="0" indent="0">
              <a:buNone/>
              <a:defRPr sz="90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9" name="Platshållare för text 8">
            <a:extLst>
              <a:ext uri="{FF2B5EF4-FFF2-40B4-BE49-F238E27FC236}">
                <a16:creationId xmlns:a16="http://schemas.microsoft.com/office/drawing/2014/main" id="{304E2EC9-18D1-1FE7-2C6E-D87BA5E84ECA}"/>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822190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endCondLst>
                                    <p:cond evt="onNext" delay="0">
                                      <p:tgtEl>
                                        <p:sldTgt/>
                                      </p:tgtEl>
                                    </p:cond>
                                  </p:endCondLst>
                                  <p:childTnLst>
                                    <p:animScale>
                                      <p:cBhvr>
                                        <p:cTn id="6" dur="6000" fill="hold"/>
                                        <p:tgtEl>
                                          <p:spTgt spid="11"/>
                                        </p:tgtEl>
                                      </p:cBhvr>
                                      <p:by x="150000" y="100000"/>
                                    </p:animScale>
                                  </p:childTnLst>
                                </p:cTn>
                              </p:par>
                              <p:par>
                                <p:cTn id="7" presetID="6" presetClass="emph" presetSubtype="0" repeatCount="indefinite" accel="50000" decel="50000" autoRev="1" fill="hold" grpId="0" nodeType="withEffect">
                                  <p:stCondLst>
                                    <p:cond delay="0"/>
                                  </p:stCondLst>
                                  <p:endCondLst>
                                    <p:cond evt="onNext" delay="0">
                                      <p:tgtEl>
                                        <p:sldTgt/>
                                      </p:tgtEl>
                                    </p:cond>
                                  </p:endCondLst>
                                  <p:childTnLst>
                                    <p:animScale>
                                      <p:cBhvr>
                                        <p:cTn id="8" dur="6000" fill="hold"/>
                                        <p:tgtEl>
                                          <p:spTgt spid="14"/>
                                        </p:tgtEl>
                                      </p:cBhvr>
                                      <p:by x="100000" y="150000"/>
                                    </p:animScale>
                                  </p:childTnLst>
                                </p:cTn>
                              </p:par>
                              <p:par>
                                <p:cTn id="9"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10" dur="6000" autoRev="1" fill="remove"/>
                                        <p:tgtEl>
                                          <p:spTgt spid="10"/>
                                        </p:tgtEl>
                                        <p:attrNameLst>
                                          <p:attrName>style.color</p:attrName>
                                        </p:attrNameLst>
                                      </p:cBhvr>
                                      <p:to>
                                        <a:srgbClr val="061727"/>
                                      </p:to>
                                    </p:animClr>
                                    <p:animClr clrSpc="rgb" dir="cw">
                                      <p:cBhvr>
                                        <p:cTn id="11" dur="6000" autoRev="1" fill="remove"/>
                                        <p:tgtEl>
                                          <p:spTgt spid="10"/>
                                        </p:tgtEl>
                                        <p:attrNameLst>
                                          <p:attrName>fillcolor</p:attrName>
                                        </p:attrNameLst>
                                      </p:cBhvr>
                                      <p:to>
                                        <a:srgbClr val="061727"/>
                                      </p:to>
                                    </p:animClr>
                                    <p:set>
                                      <p:cBhvr>
                                        <p:cTn id="12" dur="6000" autoRev="1" fill="remove"/>
                                        <p:tgtEl>
                                          <p:spTgt spid="10"/>
                                        </p:tgtEl>
                                        <p:attrNameLst>
                                          <p:attrName>fill.type</p:attrName>
                                        </p:attrNameLst>
                                      </p:cBhvr>
                                      <p:to>
                                        <p:strVal val="solid"/>
                                      </p:to>
                                    </p:set>
                                    <p:set>
                                      <p:cBhvr>
                                        <p:cTn id="13" dur="600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Rubrikbild med foto">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Frihandsfigur 7">
            <a:extLst>
              <a:ext uri="{FF2B5EF4-FFF2-40B4-BE49-F238E27FC236}">
                <a16:creationId xmlns:a16="http://schemas.microsoft.com/office/drawing/2014/main" id="{61472155-B46D-BB01-DD29-FD19AB579B1F}"/>
              </a:ext>
              <a:ext uri="{C183D7F6-B498-43B3-948B-1728B52AA6E4}">
                <adec:decorative xmlns:adec="http://schemas.microsoft.com/office/drawing/2017/decorative" val="1"/>
              </a:ext>
            </a:extLst>
          </p:cNvPr>
          <p:cNvSpPr/>
          <p:nvPr/>
        </p:nvSpPr>
        <p:spPr>
          <a:xfrm>
            <a:off x="-1" y="0"/>
            <a:ext cx="12192001" cy="6859786"/>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10">
                <a:srgbClr val="091F36"/>
              </a:gs>
              <a:gs pos="75000">
                <a:srgbClr val="061727"/>
              </a:gs>
              <a:gs pos="98000">
                <a:srgbClr val="061727"/>
              </a:gs>
              <a:gs pos="24000">
                <a:srgbClr val="0B233E"/>
              </a:gs>
              <a:gs pos="0">
                <a:srgbClr val="0B233E"/>
              </a:gs>
            </a:gsLst>
            <a:lin ang="0" scaled="0"/>
          </a:gradFill>
          <a:ln w="6322" cap="flat">
            <a:noFill/>
            <a:prstDash val="solid"/>
            <a:miter/>
          </a:ln>
        </p:spPr>
        <p:txBody>
          <a:bodyPr rtlCol="0" anchor="ctr"/>
          <a:lstStyle/>
          <a:p>
            <a:endParaRPr lang="sv-SE" dirty="0"/>
          </a:p>
        </p:txBody>
      </p:sp>
      <p:pic>
        <p:nvPicPr>
          <p:cNvPr id="28" name="Bildobjekt 7">
            <a:extLst>
              <a:ext uri="{FF2B5EF4-FFF2-40B4-BE49-F238E27FC236}">
                <a16:creationId xmlns:a16="http://schemas.microsoft.com/office/drawing/2014/main" id="{D9DE757D-E17A-8126-E5A7-D5AF935BF75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09832" y="509181"/>
            <a:ext cx="1492738" cy="522000"/>
          </a:xfrm>
          <a:prstGeom prst="rect">
            <a:avLst/>
          </a:prstGeom>
        </p:spPr>
      </p:pic>
      <p:sp>
        <p:nvSpPr>
          <p:cNvPr id="30" name="Platshållare för bild 29" descr="Alternativtext som beskriver bilden eller kryssa i &quot;Markera som dekorativ&quot;">
            <a:extLst>
              <a:ext uri="{FF2B5EF4-FFF2-40B4-BE49-F238E27FC236}">
                <a16:creationId xmlns:a16="http://schemas.microsoft.com/office/drawing/2014/main" id="{469B23A3-6CDE-D6ED-CA43-6988C9614E6A}"/>
              </a:ext>
            </a:extLst>
          </p:cNvPr>
          <p:cNvSpPr>
            <a:spLocks noGrp="1"/>
          </p:cNvSpPr>
          <p:nvPr>
            <p:ph type="pic" sz="quarter" idx="15"/>
          </p:nvPr>
        </p:nvSpPr>
        <p:spPr>
          <a:xfrm>
            <a:off x="5486402" y="-1"/>
            <a:ext cx="6705599" cy="6861600"/>
          </a:xfrm>
          <a:custGeom>
            <a:avLst/>
            <a:gdLst>
              <a:gd name="connsiteX0" fmla="*/ 1969134 w 6705599"/>
              <a:gd name="connsiteY0" fmla="*/ 0 h 6857997"/>
              <a:gd name="connsiteX1" fmla="*/ 5436301 w 6705599"/>
              <a:gd name="connsiteY1" fmla="*/ 0 h 6857997"/>
              <a:gd name="connsiteX2" fmla="*/ 6705599 w 6705599"/>
              <a:gd name="connsiteY2" fmla="*/ 3040090 h 6857997"/>
              <a:gd name="connsiteX3" fmla="*/ 6705599 w 6705599"/>
              <a:gd name="connsiteY3" fmla="*/ 6857997 h 6857997"/>
              <a:gd name="connsiteX4" fmla="*/ 0 w 6705599"/>
              <a:gd name="connsiteY4" fmla="*/ 6857997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599" h="6857997">
                <a:moveTo>
                  <a:pt x="1969134" y="0"/>
                </a:moveTo>
                <a:lnTo>
                  <a:pt x="5436301" y="0"/>
                </a:lnTo>
                <a:lnTo>
                  <a:pt x="6705599" y="3040090"/>
                </a:lnTo>
                <a:lnTo>
                  <a:pt x="6705599" y="6857997"/>
                </a:lnTo>
                <a:lnTo>
                  <a:pt x="0" y="6857997"/>
                </a:lnTo>
                <a:close/>
              </a:path>
            </a:pathLst>
          </a:custGeom>
          <a:noFill/>
        </p:spPr>
        <p:txBody>
          <a:bodyPr wrap="square" tIns="2412000">
            <a:noAutofit/>
          </a:bodyPr>
          <a:lstStyle>
            <a:lvl1pPr marL="0" indent="0" algn="ctr">
              <a:buNone/>
              <a:defRPr sz="1800">
                <a:solidFill>
                  <a:schemeClr val="bg1"/>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1" y="2502568"/>
            <a:ext cx="5777648" cy="1116000"/>
          </a:xfrm>
        </p:spPr>
        <p:txBody>
          <a:bodyPr lIns="0" tIns="0" rIns="0" bIns="0" anchor="b"/>
          <a:lstStyle>
            <a:lvl1pPr algn="l">
              <a:lnSpc>
                <a:spcPct val="84000"/>
              </a:lnSpc>
              <a:defRPr sz="4000">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2450" y="3740150"/>
            <a:ext cx="5470215"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900">
                <a:solidFill>
                  <a:srgbClr val="FF832C"/>
                </a:solidFill>
              </a:defRPr>
            </a:lvl1pPr>
          </a:lstStyle>
          <a:p>
            <a:fld id="{697EF491-45D0-4B0D-AFEF-52A3C67068AD}" type="datetime3">
              <a:rPr lang="sv-SE" smtClean="0"/>
              <a:t>26-07-02</a:t>
            </a:fld>
            <a:endParaRPr lang="sv-SE" dirty="0"/>
          </a:p>
        </p:txBody>
      </p:sp>
      <p:sp>
        <p:nvSpPr>
          <p:cNvPr id="13" name="Platshållare för text 10">
            <a:extLst>
              <a:ext uri="{FF2B5EF4-FFF2-40B4-BE49-F238E27FC236}">
                <a16:creationId xmlns:a16="http://schemas.microsoft.com/office/drawing/2014/main" id="{BCDA3AAC-82A5-5E5A-D030-03628BF84AA1}"/>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90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1" name="Platshållare för text 10">
            <a:extLst>
              <a:ext uri="{FF2B5EF4-FFF2-40B4-BE49-F238E27FC236}">
                <a16:creationId xmlns:a16="http://schemas.microsoft.com/office/drawing/2014/main" id="{50EC2E7D-9616-2304-9D9A-41CE7A725BAA}"/>
              </a:ext>
            </a:extLst>
          </p:cNvPr>
          <p:cNvSpPr>
            <a:spLocks noGrp="1"/>
          </p:cNvSpPr>
          <p:nvPr>
            <p:ph type="body" sz="quarter" idx="14" hasCustomPrompt="1"/>
          </p:nvPr>
        </p:nvSpPr>
        <p:spPr>
          <a:xfrm>
            <a:off x="552446" y="6237338"/>
            <a:ext cx="3473451" cy="142875"/>
          </a:xfrm>
        </p:spPr>
        <p:txBody>
          <a:bodyPr lIns="0" rIns="0" bIns="0" anchor="ctr"/>
          <a:lstStyle>
            <a:lvl1pPr marL="0" indent="0">
              <a:buNone/>
              <a:defRPr sz="90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4" name="Platshållare för text 8">
            <a:extLst>
              <a:ext uri="{FF2B5EF4-FFF2-40B4-BE49-F238E27FC236}">
                <a16:creationId xmlns:a16="http://schemas.microsoft.com/office/drawing/2014/main" id="{E69CC9DC-3F0D-42E3-1DAA-028BA2E9F60F}"/>
              </a:ext>
              <a:ext uri="{C183D7F6-B498-43B3-948B-1728B52AA6E4}">
                <adec:decorative xmlns:adec="http://schemas.microsoft.com/office/drawing/2017/decorative" val="1"/>
              </a:ext>
            </a:extLst>
          </p:cNvPr>
          <p:cNvSpPr>
            <a:spLocks noGrp="1"/>
          </p:cNvSpPr>
          <p:nvPr>
            <p:ph type="body" sz="quarter" idx="16"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342337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vsnittsrubrik">
    <p:bg>
      <p:bgPr>
        <a:solidFill>
          <a:schemeClr val="accent1"/>
        </a:solid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3EF16BEA-0666-D5B7-4F94-A86D0966E281}"/>
              </a:ext>
              <a:ext uri="{C183D7F6-B498-43B3-948B-1728B52AA6E4}">
                <adec:decorative xmlns:adec="http://schemas.microsoft.com/office/drawing/2017/decorative" val="1"/>
              </a:ext>
            </a:extLst>
          </p:cNvPr>
          <p:cNvGrpSpPr/>
          <p:nvPr/>
        </p:nvGrpSpPr>
        <p:grpSpPr>
          <a:xfrm>
            <a:off x="-1" y="0"/>
            <a:ext cx="12192001" cy="6859786"/>
            <a:chOff x="-1" y="0"/>
            <a:chExt cx="12192001" cy="6859786"/>
          </a:xfrm>
        </p:grpSpPr>
        <p:sp>
          <p:nvSpPr>
            <p:cNvPr id="13" name="Frihandsfigur 7">
              <a:extLst>
                <a:ext uri="{FF2B5EF4-FFF2-40B4-BE49-F238E27FC236}">
                  <a16:creationId xmlns:a16="http://schemas.microsoft.com/office/drawing/2014/main" id="{84EF5997-3EBA-BF8F-7B1C-028B97F684A0}"/>
                </a:ext>
              </a:extLst>
            </p:cNvPr>
            <p:cNvSpPr/>
            <p:nvPr/>
          </p:nvSpPr>
          <p:spPr>
            <a:xfrm>
              <a:off x="-1" y="0"/>
              <a:ext cx="12192001" cy="6859786"/>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10">
                  <a:srgbClr val="091F36"/>
                </a:gs>
                <a:gs pos="75000">
                  <a:srgbClr val="061727"/>
                </a:gs>
                <a:gs pos="98000">
                  <a:srgbClr val="061727"/>
                </a:gs>
                <a:gs pos="24000">
                  <a:srgbClr val="0B233E"/>
                </a:gs>
                <a:gs pos="0">
                  <a:srgbClr val="0B233E"/>
                </a:gs>
              </a:gsLst>
              <a:lin ang="0" scaled="0"/>
            </a:gradFill>
            <a:ln w="6322" cap="flat">
              <a:noFill/>
              <a:prstDash val="solid"/>
              <a:miter/>
            </a:ln>
          </p:spPr>
          <p:txBody>
            <a:bodyPr rtlCol="0" anchor="ctr"/>
            <a:lstStyle/>
            <a:p>
              <a:endParaRPr lang="sv-SE" dirty="0"/>
            </a:p>
          </p:txBody>
        </p:sp>
        <p:sp>
          <p:nvSpPr>
            <p:cNvPr id="14" name="Frihandsfigur 8">
              <a:extLst>
                <a:ext uri="{FF2B5EF4-FFF2-40B4-BE49-F238E27FC236}">
                  <a16:creationId xmlns:a16="http://schemas.microsoft.com/office/drawing/2014/main" id="{409209F4-737D-6975-C75A-4618AD83A4C3}"/>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100000">
                  <a:srgbClr val="0B233E"/>
                </a:gs>
                <a:gs pos="50000">
                  <a:srgbClr val="091E35"/>
                </a:gs>
                <a:gs pos="0">
                  <a:srgbClr val="061727"/>
                </a:gs>
              </a:gsLst>
              <a:lin ang="5400000" scaled="0"/>
            </a:gradFill>
            <a:ln w="6322" cap="flat">
              <a:noFill/>
              <a:prstDash val="solid"/>
              <a:miter/>
            </a:ln>
          </p:spPr>
          <p:txBody>
            <a:bodyPr rtlCol="0" anchor="ctr"/>
            <a:lstStyle/>
            <a:p>
              <a:endParaRPr lang="sv-SE" dirty="0"/>
            </a:p>
          </p:txBody>
        </p:sp>
        <p:sp>
          <p:nvSpPr>
            <p:cNvPr id="15" name="Frihandsfigur 16">
              <a:extLst>
                <a:ext uri="{FF2B5EF4-FFF2-40B4-BE49-F238E27FC236}">
                  <a16:creationId xmlns:a16="http://schemas.microsoft.com/office/drawing/2014/main" id="{B8435FA0-90E2-0107-AB53-B9BBA2D8AA47}"/>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091F36"/>
                </a:gs>
                <a:gs pos="75000">
                  <a:srgbClr val="0B233E"/>
                </a:gs>
                <a:gs pos="25000">
                  <a:srgbClr val="061727"/>
                </a:gs>
                <a:gs pos="100000">
                  <a:srgbClr val="0B233E"/>
                </a:gs>
                <a:gs pos="0">
                  <a:srgbClr val="061727"/>
                </a:gs>
              </a:gsLst>
              <a:lin ang="0" scaled="0"/>
            </a:gradFill>
            <a:ln w="6322" cap="flat">
              <a:noFill/>
              <a:prstDash val="solid"/>
              <a:miter/>
            </a:ln>
          </p:spPr>
          <p:txBody>
            <a:bodyPr rtlCol="0" anchor="ctr"/>
            <a:lstStyle/>
            <a:p>
              <a:endParaRPr lang="sv-SE" dirty="0"/>
            </a:p>
          </p:txBody>
        </p:sp>
      </p:gr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687CCB6C-DE49-4222-9FAB-32974CFD7FFA}" type="datetime3">
              <a:rPr lang="sv-SE" smtClean="0"/>
              <a:t>26-07-02</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2"/>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pic>
        <p:nvPicPr>
          <p:cNvPr id="9" name="Bildobjekt 7">
            <a:extLst>
              <a:ext uri="{FF2B5EF4-FFF2-40B4-BE49-F238E27FC236}">
                <a16:creationId xmlns:a16="http://schemas.microsoft.com/office/drawing/2014/main" id="{B5B09293-4A04-D315-6EB8-87A6804D15A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2288449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Avsnittsrubrik beige">
    <p:bg>
      <p:bgPr>
        <a:solidFill>
          <a:srgbClr val="F8EFE9"/>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5756293A-C27F-4F34-AF0A-B2D66CCC1E48}"/>
              </a:ext>
              <a:ext uri="{C183D7F6-B498-43B3-948B-1728B52AA6E4}">
                <adec:decorative xmlns:adec="http://schemas.microsoft.com/office/drawing/2017/decorative" val="1"/>
              </a:ext>
            </a:extLst>
          </p:cNvPr>
          <p:cNvGrpSpPr/>
          <p:nvPr userDrawn="1"/>
        </p:nvGrpSpPr>
        <p:grpSpPr>
          <a:xfrm flipV="1">
            <a:off x="-2" y="0"/>
            <a:ext cx="12192002" cy="6858000"/>
            <a:chOff x="-2" y="0"/>
            <a:chExt cx="12192002" cy="6858000"/>
          </a:xfrm>
        </p:grpSpPr>
        <p:sp>
          <p:nvSpPr>
            <p:cNvPr id="8" name="Frihandsfigur 8">
              <a:extLst>
                <a:ext uri="{FF2B5EF4-FFF2-40B4-BE49-F238E27FC236}">
                  <a16:creationId xmlns:a16="http://schemas.microsoft.com/office/drawing/2014/main" id="{6FCC2738-5B39-9C43-A076-6E36C591D9CF}"/>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7F2EE"/>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1" name="Frihandsfigur 9">
              <a:extLst>
                <a:ext uri="{FF2B5EF4-FFF2-40B4-BE49-F238E27FC236}">
                  <a16:creationId xmlns:a16="http://schemas.microsoft.com/office/drawing/2014/main" id="{BA961FBC-5DCD-BA15-A629-44AA6433940B}"/>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dirty="0"/>
            </a:p>
          </p:txBody>
        </p:sp>
        <p:sp>
          <p:nvSpPr>
            <p:cNvPr id="13" name="Frihandsfigur 10">
              <a:extLst>
                <a:ext uri="{FF2B5EF4-FFF2-40B4-BE49-F238E27FC236}">
                  <a16:creationId xmlns:a16="http://schemas.microsoft.com/office/drawing/2014/main" id="{1798F231-7C5C-4CEF-5DE8-410E2AE7B61F}"/>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5000">
                  <a:srgbClr val="F6EFE9"/>
                </a:gs>
              </a:gsLst>
              <a:lin ang="0" scaled="0"/>
            </a:gradFill>
            <a:ln w="6322" cap="flat">
              <a:noFill/>
              <a:prstDash val="solid"/>
              <a:miter/>
            </a:ln>
          </p:spPr>
          <p:txBody>
            <a:bodyPr rtlCol="0" anchor="ctr"/>
            <a:lstStyle/>
            <a:p>
              <a:endParaRPr lang="sv-SE" dirty="0"/>
            </a:p>
          </p:txBody>
        </p:sp>
      </p:gr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7D6DE37F-E8EE-4068-B00E-114C481FD23A}" type="datetime3">
              <a:rPr lang="sv-SE" smtClean="0"/>
              <a:t>26-07-02</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2"/>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469870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Avsnittsrubrik foto med ljus text">
    <p:bg>
      <p:bgPr>
        <a:solidFill>
          <a:srgbClr val="061727"/>
        </a:solidFill>
        <a:effectLst/>
      </p:bgPr>
    </p:bg>
    <p:spTree>
      <p:nvGrpSpPr>
        <p:cNvPr id="1" name=""/>
        <p:cNvGrpSpPr/>
        <p:nvPr/>
      </p:nvGrpSpPr>
      <p:grpSpPr>
        <a:xfrm>
          <a:off x="0" y="0"/>
          <a:ext cx="0" cy="0"/>
          <a:chOff x="0" y="0"/>
          <a:chExt cx="0" cy="0"/>
        </a:xfrm>
      </p:grpSpPr>
      <p:sp>
        <p:nvSpPr>
          <p:cNvPr id="8" name="Platshållare för bild 7" descr="Alternativtext som beskriver bilden eller kryssa i &quot;Markera som dekorativ&quot;">
            <a:extLst>
              <a:ext uri="{FF2B5EF4-FFF2-40B4-BE49-F238E27FC236}">
                <a16:creationId xmlns:a16="http://schemas.microsoft.com/office/drawing/2014/main" id="{5FB7BDB1-F346-5219-10C7-81AE76EDE2F8}"/>
              </a:ext>
            </a:extLst>
          </p:cNvPr>
          <p:cNvSpPr>
            <a:spLocks noGrp="1"/>
          </p:cNvSpPr>
          <p:nvPr>
            <p:ph type="pic" sz="quarter" idx="13"/>
          </p:nvPr>
        </p:nvSpPr>
        <p:spPr>
          <a:xfrm>
            <a:off x="0" y="0"/>
            <a:ext cx="12192000" cy="6858000"/>
          </a:xfrm>
        </p:spPr>
        <p:txBody>
          <a:bodyPr tIns="288000"/>
          <a:lstStyle>
            <a:lvl1pPr marL="0" indent="0" algn="ctr">
              <a:buNone/>
              <a:defRPr sz="1800">
                <a:solidFill>
                  <a:schemeClr val="bg1"/>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298160CF-3CC2-480E-A86C-9F06CA9313FA}" type="datetime3">
              <a:rPr lang="sv-SE" smtClean="0"/>
              <a:t>26-07-02</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1"/>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11" name="Platshållare för text 10">
            <a:extLst>
              <a:ext uri="{FF2B5EF4-FFF2-40B4-BE49-F238E27FC236}">
                <a16:creationId xmlns:a16="http://schemas.microsoft.com/office/drawing/2014/main" id="{71A701F0-7639-34C5-A4CF-18B6BE07AE98}"/>
              </a:ext>
              <a:ext uri="{C183D7F6-B498-43B3-948B-1728B52AA6E4}">
                <adec:decorative xmlns:adec="http://schemas.microsoft.com/office/drawing/2017/decorative" val="1"/>
              </a:ext>
            </a:extLst>
          </p:cNvPr>
          <p:cNvSpPr>
            <a:spLocks noGrp="1"/>
          </p:cNvSpPr>
          <p:nvPr>
            <p:ph type="body" sz="quarter" idx="14" hasCustomPrompt="1"/>
          </p:nvPr>
        </p:nvSpPr>
        <p:spPr>
          <a:xfrm>
            <a:off x="10443858" y="6047117"/>
            <a:ext cx="1328021" cy="464400"/>
          </a:xfrm>
          <a:blipFill>
            <a:blip>
              <a:extLst>
                <a:ext uri="{96DAC541-7B7A-43D3-8B79-37D633B846F1}">
                  <asvg:svgBlip xmlns:asvg="http://schemas.microsoft.com/office/drawing/2016/SVG/main" r:embed="rId2"/>
                </a:ext>
              </a:extLst>
            </a:blip>
            <a:stretch>
              <a:fillRect/>
            </a:stretch>
          </a:blipFill>
          <a:ln>
            <a:solidFill>
              <a:srgbClr val="061727">
                <a:alpha val="0"/>
              </a:srgbClr>
            </a:solidFill>
          </a:ln>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809882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vsnittsrubrik foto med mörk text">
    <p:bg>
      <p:bgPr>
        <a:solidFill>
          <a:schemeClr val="tx2"/>
        </a:solidFill>
        <a:effectLst/>
      </p:bgPr>
    </p:bg>
    <p:spTree>
      <p:nvGrpSpPr>
        <p:cNvPr id="1" name=""/>
        <p:cNvGrpSpPr/>
        <p:nvPr/>
      </p:nvGrpSpPr>
      <p:grpSpPr>
        <a:xfrm>
          <a:off x="0" y="0"/>
          <a:ext cx="0" cy="0"/>
          <a:chOff x="0" y="0"/>
          <a:chExt cx="0" cy="0"/>
        </a:xfrm>
      </p:grpSpPr>
      <p:sp>
        <p:nvSpPr>
          <p:cNvPr id="8" name="Platshållare för bild 7" descr="Alternativtext som beskriver bilden eller kryssa i &quot;Markera som dekorativ&quot;">
            <a:extLst>
              <a:ext uri="{FF2B5EF4-FFF2-40B4-BE49-F238E27FC236}">
                <a16:creationId xmlns:a16="http://schemas.microsoft.com/office/drawing/2014/main" id="{5FB7BDB1-F346-5219-10C7-81AE76EDE2F8}"/>
              </a:ext>
            </a:extLst>
          </p:cNvPr>
          <p:cNvSpPr>
            <a:spLocks noGrp="1"/>
          </p:cNvSpPr>
          <p:nvPr>
            <p:ph type="pic" sz="quarter" idx="13"/>
          </p:nvPr>
        </p:nvSpPr>
        <p:spPr>
          <a:xfrm>
            <a:off x="0" y="0"/>
            <a:ext cx="12192000" cy="6858000"/>
          </a:xfrm>
        </p:spPr>
        <p:txBody>
          <a:bodyPr tIns="288000"/>
          <a:lstStyle>
            <a:lvl1pPr marL="0" indent="0" algn="ctr">
              <a:buNone/>
              <a:defRPr sz="1800">
                <a:solidFill>
                  <a:schemeClr val="bg1"/>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rgbClr val="061727"/>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28BE2CC5-D2C7-4D2B-BB51-1C893D93183F}" type="datetime3">
              <a:rPr lang="sv-SE" smtClean="0"/>
              <a:t>26-07-02</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11" name="Platshållare för text 10">
            <a:extLst>
              <a:ext uri="{FF2B5EF4-FFF2-40B4-BE49-F238E27FC236}">
                <a16:creationId xmlns:a16="http://schemas.microsoft.com/office/drawing/2014/main" id="{71A701F0-7639-34C5-A4CF-18B6BE07AE98}"/>
              </a:ext>
              <a:ext uri="{C183D7F6-B498-43B3-948B-1728B52AA6E4}">
                <adec:decorative xmlns:adec="http://schemas.microsoft.com/office/drawing/2017/decorative" val="1"/>
              </a:ext>
            </a:extLst>
          </p:cNvPr>
          <p:cNvSpPr>
            <a:spLocks noGrp="1"/>
          </p:cNvSpPr>
          <p:nvPr>
            <p:ph type="body" sz="quarter" idx="14" hasCustomPrompt="1"/>
          </p:nvPr>
        </p:nvSpPr>
        <p:spPr>
          <a:xfrm>
            <a:off x="10443858" y="6047117"/>
            <a:ext cx="1328021" cy="464400"/>
          </a:xfrm>
          <a:blipFill>
            <a:blip>
              <a:extLst>
                <a:ext uri="{96DAC541-7B7A-43D3-8B79-37D633B846F1}">
                  <asvg:svgBlip xmlns:asvg="http://schemas.microsoft.com/office/drawing/2016/SVG/main" r:embed="rId2"/>
                </a:ext>
              </a:extLst>
            </a:blip>
            <a:stretch>
              <a:fillRect/>
            </a:stretch>
          </a:blipFill>
          <a:ln>
            <a:solidFill>
              <a:srgbClr val="061727">
                <a:alpha val="0"/>
              </a:srgbClr>
            </a:solidFill>
          </a:ln>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443827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5F3"/>
        </a:solidFill>
        <a:effectLst/>
      </p:bgPr>
    </p:bg>
    <p:spTree>
      <p:nvGrpSpPr>
        <p:cNvPr id="1" name=""/>
        <p:cNvGrpSpPr/>
        <p:nvPr/>
      </p:nvGrpSpPr>
      <p:grpSpPr>
        <a:xfrm>
          <a:off x="0" y="0"/>
          <a:ext cx="0" cy="0"/>
          <a:chOff x="0" y="0"/>
          <a:chExt cx="0" cy="0"/>
        </a:xfrm>
      </p:grpSpPr>
      <p:grpSp>
        <p:nvGrpSpPr>
          <p:cNvPr id="17" name="Grupp 16">
            <a:extLst>
              <a:ext uri="{FF2B5EF4-FFF2-40B4-BE49-F238E27FC236}">
                <a16:creationId xmlns:a16="http://schemas.microsoft.com/office/drawing/2014/main" id="{5170DA73-D8EE-27E1-4C2D-ABFAAF2D478D}"/>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8" name="Frihandsfigur 8">
              <a:extLst>
                <a:ext uri="{FF2B5EF4-FFF2-40B4-BE49-F238E27FC236}">
                  <a16:creationId xmlns:a16="http://schemas.microsoft.com/office/drawing/2014/main" id="{E9A5E958-3264-4CAA-F264-7ADD4F566A4A}"/>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9" name="Frihandsfigur 9">
              <a:extLst>
                <a:ext uri="{FF2B5EF4-FFF2-40B4-BE49-F238E27FC236}">
                  <a16:creationId xmlns:a16="http://schemas.microsoft.com/office/drawing/2014/main" id="{7A2E9FF0-FBA7-AB3F-499A-F534DA4B176B}"/>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a:p>
          </p:txBody>
        </p:sp>
        <p:sp>
          <p:nvSpPr>
            <p:cNvPr id="20" name="Frihandsfigur 10">
              <a:extLst>
                <a:ext uri="{FF2B5EF4-FFF2-40B4-BE49-F238E27FC236}">
                  <a16:creationId xmlns:a16="http://schemas.microsoft.com/office/drawing/2014/main" id="{72CC7A6A-64AA-068C-318F-39B2788E5657}"/>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a:p>
          </p:txBody>
        </p:sp>
      </p:grpSp>
      <p:sp>
        <p:nvSpPr>
          <p:cNvPr id="2" name="Platshållare för rubrik 1">
            <a:extLst>
              <a:ext uri="{FF2B5EF4-FFF2-40B4-BE49-F238E27FC236}">
                <a16:creationId xmlns:a16="http://schemas.microsoft.com/office/drawing/2014/main" id="{1790873D-BA16-7955-9609-7C0029CFA120}"/>
              </a:ext>
            </a:extLst>
          </p:cNvPr>
          <p:cNvSpPr>
            <a:spLocks noGrp="1"/>
          </p:cNvSpPr>
          <p:nvPr>
            <p:ph type="title"/>
          </p:nvPr>
        </p:nvSpPr>
        <p:spPr>
          <a:xfrm>
            <a:off x="1393199" y="638890"/>
            <a:ext cx="9424947" cy="8783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FD06647-3965-6E2B-F10F-8F9E58728DE4}"/>
              </a:ext>
            </a:extLst>
          </p:cNvPr>
          <p:cNvSpPr>
            <a:spLocks noGrp="1"/>
          </p:cNvSpPr>
          <p:nvPr>
            <p:ph type="body" idx="1"/>
          </p:nvPr>
        </p:nvSpPr>
        <p:spPr>
          <a:xfrm>
            <a:off x="1393200" y="1641231"/>
            <a:ext cx="9424947" cy="4226169"/>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112930D-F68A-962B-6907-EB9C7053ADC9}"/>
              </a:ext>
            </a:extLst>
          </p:cNvPr>
          <p:cNvSpPr>
            <a:spLocks noGrp="1"/>
          </p:cNvSpPr>
          <p:nvPr>
            <p:ph type="sldNum" sz="quarter" idx="4"/>
          </p:nvPr>
        </p:nvSpPr>
        <p:spPr>
          <a:xfrm>
            <a:off x="468194" y="6249988"/>
            <a:ext cx="299590" cy="198030"/>
          </a:xfrm>
          <a:prstGeom prst="rect">
            <a:avLst/>
          </a:prstGeom>
        </p:spPr>
        <p:txBody>
          <a:bodyPr vert="horz" lIns="0" tIns="0" rIns="0" bIns="0" rtlCol="0" anchor="ctr"/>
          <a:lstStyle>
            <a:lvl1pPr algn="l">
              <a:defRPr sz="900">
                <a:solidFill>
                  <a:srgbClr val="CC4E13"/>
                </a:solidFill>
              </a:defRPr>
            </a:lvl1pPr>
          </a:lstStyle>
          <a:p>
            <a:fld id="{F6C05EEB-4522-434C-B777-08D6E2D6AD2E}" type="slidenum">
              <a:rPr lang="sv-SE" smtClean="0"/>
              <a:pPr/>
              <a:t>‹#›</a:t>
            </a:fld>
            <a:endParaRPr lang="sv-SE" dirty="0"/>
          </a:p>
        </p:txBody>
      </p:sp>
      <p:sp>
        <p:nvSpPr>
          <p:cNvPr id="4" name="Platshållare för datum 3">
            <a:extLst>
              <a:ext uri="{FF2B5EF4-FFF2-40B4-BE49-F238E27FC236}">
                <a16:creationId xmlns:a16="http://schemas.microsoft.com/office/drawing/2014/main" id="{3FFEB486-39E5-9EA0-BD1C-FD53B02D23A9}"/>
              </a:ext>
            </a:extLst>
          </p:cNvPr>
          <p:cNvSpPr>
            <a:spLocks noGrp="1"/>
          </p:cNvSpPr>
          <p:nvPr>
            <p:ph type="dt" sz="half" idx="2"/>
          </p:nvPr>
        </p:nvSpPr>
        <p:spPr>
          <a:xfrm>
            <a:off x="1393200" y="6249519"/>
            <a:ext cx="621618" cy="198031"/>
          </a:xfrm>
          <a:prstGeom prst="rect">
            <a:avLst/>
          </a:prstGeom>
        </p:spPr>
        <p:txBody>
          <a:bodyPr vert="horz" lIns="0" tIns="0" rIns="0" bIns="0" rtlCol="0" anchor="ctr"/>
          <a:lstStyle>
            <a:lvl1pPr algn="l">
              <a:defRPr sz="900">
                <a:solidFill>
                  <a:srgbClr val="CC4E13"/>
                </a:solidFill>
              </a:defRPr>
            </a:lvl1pPr>
          </a:lstStyle>
          <a:p>
            <a:fld id="{7D413136-6C40-4A3C-99D2-59998F068631}" type="datetime3">
              <a:rPr lang="sv-SE" smtClean="0"/>
              <a:t>26-07-02</a:t>
            </a:fld>
            <a:endParaRPr lang="sv-SE"/>
          </a:p>
        </p:txBody>
      </p:sp>
      <p:sp>
        <p:nvSpPr>
          <p:cNvPr id="5" name="Platshållare för sidfot 4">
            <a:extLst>
              <a:ext uri="{FF2B5EF4-FFF2-40B4-BE49-F238E27FC236}">
                <a16:creationId xmlns:a16="http://schemas.microsoft.com/office/drawing/2014/main" id="{C568FA4C-D520-7A8B-425F-5106EC66C422}"/>
              </a:ext>
            </a:extLst>
          </p:cNvPr>
          <p:cNvSpPr>
            <a:spLocks noGrp="1"/>
          </p:cNvSpPr>
          <p:nvPr>
            <p:ph type="ftr" sz="quarter" idx="3"/>
          </p:nvPr>
        </p:nvSpPr>
        <p:spPr>
          <a:xfrm>
            <a:off x="2635928" y="6249520"/>
            <a:ext cx="6600924" cy="198031"/>
          </a:xfrm>
          <a:prstGeom prst="rect">
            <a:avLst/>
          </a:prstGeom>
        </p:spPr>
        <p:txBody>
          <a:bodyPr vert="horz" lIns="0" tIns="0" rIns="0" bIns="0" rtlCol="0" anchor="ctr"/>
          <a:lstStyle>
            <a:lvl1pPr algn="l">
              <a:defRPr sz="900">
                <a:solidFill>
                  <a:srgbClr val="CC4E13"/>
                </a:solidFill>
              </a:defRPr>
            </a:lvl1pPr>
          </a:lstStyle>
          <a:p>
            <a:r>
              <a:rPr lang="sv-SE"/>
              <a:t>Sidfot</a:t>
            </a:r>
            <a:endParaRPr lang="sv-SE" dirty="0"/>
          </a:p>
        </p:txBody>
      </p:sp>
      <p:pic>
        <p:nvPicPr>
          <p:cNvPr id="8" name="Bildobjekt 7">
            <a:extLst>
              <a:ext uri="{FF2B5EF4-FFF2-40B4-BE49-F238E27FC236}">
                <a16:creationId xmlns:a16="http://schemas.microsoft.com/office/drawing/2014/main" id="{8F9530E3-8BBC-C76F-B54C-0E387E1344A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0"/>
              </a:ext>
            </a:extLst>
          </a:blip>
          <a:srcRect/>
          <a:stretch/>
        </p:blipFill>
        <p:spPr>
          <a:xfrm>
            <a:off x="10443858" y="6047117"/>
            <a:ext cx="1328022" cy="464400"/>
          </a:xfrm>
          <a:prstGeom prst="rect">
            <a:avLst/>
          </a:prstGeom>
        </p:spPr>
      </p:pic>
      <p:sp>
        <p:nvSpPr>
          <p:cNvPr id="7" name="Rektangel 6" descr="TagShapePrint">
            <a:extLst>
              <a:ext uri="{FF2B5EF4-FFF2-40B4-BE49-F238E27FC236}">
                <a16:creationId xmlns:a16="http://schemas.microsoft.com/office/drawing/2014/main" id="{7D1344C1-ABEE-5CE8-2BA8-5BD9D64B0CB0}"/>
              </a:ext>
            </a:extLst>
          </p:cNvPr>
          <p:cNvSpPr/>
          <p:nvPr/>
        </p:nvSpPr>
        <p:spPr>
          <a:xfrm>
            <a:off x="0" y="0"/>
            <a:ext cx="0" cy="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8197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rgbClr val="061727"/>
          </a:solidFill>
          <a:latin typeface="+mj-lt"/>
          <a:ea typeface="+mj-ea"/>
          <a:cs typeface="+mj-cs"/>
        </a:defRPr>
      </a:lvl1pPr>
    </p:titleStyle>
    <p:bodyStyle>
      <a:lvl1pPr marL="331200" indent="-331200" algn="l" defTabSz="914400"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2547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8969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16681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4366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20.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www.ncsc.se/cs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ncsc.se/sv/radgivning-och-stod/cybersakerhetslagen-nis2/lagar-och-forordningar-gallande-cybersakerhetslagen/" TargetMode="External"/><Relationship Id="rId3" Type="http://schemas.openxmlformats.org/officeDocument/2006/relationships/hyperlink" Target="https://www.ncsc.se/sv/radgivning-och-stod/arbeta-systematiskt-med-informationssakerhet-och-cybersakerhet/cybersakerhetsradgivning/" TargetMode="External"/><Relationship Id="rId7" Type="http://schemas.openxmlformats.org/officeDocument/2006/relationships/hyperlink" Target="https://www.ncsc.se/sv/radgivning-och-stod/kurser-och-natverk-inom-informationssakerhet/kurser-inom-informationssakerhet/"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ncsc.se/sv/radgivning-och-stod/arbeta-systematiskt-med-informationssakerhet-och-cybersakerhet/cybersakerhetskollen/" TargetMode="External"/><Relationship Id="rId5" Type="http://schemas.openxmlformats.org/officeDocument/2006/relationships/hyperlink" Target="https://www.ncsc.se/sv/radgivning-och-stod/arbeta-systematiskt-med-informationssakerhet-och-cybersakerhet/mognadsdialogen/" TargetMode="External"/><Relationship Id="rId4" Type="http://schemas.openxmlformats.org/officeDocument/2006/relationships/hyperlink" Target="https://www.ncsc.se/sv/radgivning-och-stod/arbeta-systematiskt-med-informationssakerhet-och-cybersakerhet/metodstod-for-informationssakerhetsarbet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7A46CD9-FC89-A4FA-20E4-0CC049083838}"/>
              </a:ext>
            </a:extLst>
          </p:cNvPr>
          <p:cNvSpPr>
            <a:spLocks noGrp="1"/>
          </p:cNvSpPr>
          <p:nvPr>
            <p:ph type="ctrTitle"/>
          </p:nvPr>
        </p:nvSpPr>
        <p:spPr/>
        <p:txBody>
          <a:bodyPr/>
          <a:lstStyle/>
          <a:p>
            <a:r>
              <a:rPr lang="sv-SE" sz="5400" dirty="0"/>
              <a:t>Cybersäkerhetslagen</a:t>
            </a:r>
          </a:p>
        </p:txBody>
      </p:sp>
      <p:sp>
        <p:nvSpPr>
          <p:cNvPr id="6" name="Underrubrik 5">
            <a:extLst>
              <a:ext uri="{FF2B5EF4-FFF2-40B4-BE49-F238E27FC236}">
                <a16:creationId xmlns:a16="http://schemas.microsoft.com/office/drawing/2014/main" id="{FD154D5B-94D3-A52D-EC15-C387EF33D8B7}"/>
              </a:ext>
            </a:extLst>
          </p:cNvPr>
          <p:cNvSpPr>
            <a:spLocks noGrp="1"/>
          </p:cNvSpPr>
          <p:nvPr>
            <p:ph type="subTitle" idx="1"/>
          </p:nvPr>
        </p:nvSpPr>
        <p:spPr/>
        <p:txBody>
          <a:bodyPr/>
          <a:lstStyle/>
          <a:p>
            <a:r>
              <a:rPr lang="sv-SE" sz="2800"/>
              <a:t>NIS2-direktivet</a:t>
            </a:r>
            <a:endParaRPr lang="sv-SE" sz="2800" dirty="0"/>
          </a:p>
        </p:txBody>
      </p:sp>
      <p:pic>
        <p:nvPicPr>
          <p:cNvPr id="8" name="Bildobjekt 7" descr="Logotyp Myndigheten för civilt försvar">
            <a:extLst>
              <a:ext uri="{FF2B5EF4-FFF2-40B4-BE49-F238E27FC236}">
                <a16:creationId xmlns:a16="http://schemas.microsoft.com/office/drawing/2014/main" id="{82096ED8-CD64-AF55-1E79-2086E5900127}"/>
              </a:ext>
              <a:ext uri="{C183D7F6-B498-43B3-948B-1728B52AA6E4}">
                <adec:decorative xmlns:adec="http://schemas.microsoft.com/office/drawing/2017/decorative" val="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09832" y="509181"/>
            <a:ext cx="1492738" cy="522000"/>
          </a:xfrm>
          <a:prstGeom prst="rect">
            <a:avLst/>
          </a:prstGeom>
        </p:spPr>
      </p:pic>
    </p:spTree>
    <p:extLst>
      <p:ext uri="{BB962C8B-B14F-4D97-AF65-F5344CB8AC3E}">
        <p14:creationId xmlns:p14="http://schemas.microsoft.com/office/powerpoint/2010/main" val="425550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7">
            <a:extLst>
              <a:ext uri="{FF2B5EF4-FFF2-40B4-BE49-F238E27FC236}">
                <a16:creationId xmlns:a16="http://schemas.microsoft.com/office/drawing/2014/main" id="{D02127D6-FEB5-71BA-7D20-F9549DEE2421}"/>
              </a:ext>
              <a:ext uri="{C183D7F6-B498-43B3-948B-1728B52AA6E4}">
                <adec:decorative xmlns:adec="http://schemas.microsoft.com/office/drawing/2017/decorative" val="1"/>
              </a:ext>
            </a:extLst>
          </p:cNvPr>
          <p:cNvSpPr/>
          <p:nvPr/>
        </p:nvSpPr>
        <p:spPr>
          <a:xfrm rot="16200000">
            <a:off x="4917405" y="-332412"/>
            <a:ext cx="2376488" cy="9424989"/>
          </a:xfrm>
          <a:prstGeom prst="parallelogram">
            <a:avLst>
              <a:gd name="adj" fmla="val 5977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7">
            <a:extLst>
              <a:ext uri="{FF2B5EF4-FFF2-40B4-BE49-F238E27FC236}">
                <a16:creationId xmlns:a16="http://schemas.microsoft.com/office/drawing/2014/main" id="{AC5D30D4-FBF9-85C6-0202-9BDF088C87E8}"/>
              </a:ext>
              <a:ext uri="{C183D7F6-B498-43B3-948B-1728B52AA6E4}">
                <adec:decorative xmlns:adec="http://schemas.microsoft.com/office/drawing/2017/decorative" val="1"/>
              </a:ext>
            </a:extLst>
          </p:cNvPr>
          <p:cNvSpPr/>
          <p:nvPr/>
        </p:nvSpPr>
        <p:spPr>
          <a:xfrm rot="16200000">
            <a:off x="4582349" y="-1753319"/>
            <a:ext cx="3046603" cy="9424989"/>
          </a:xfrm>
          <a:prstGeom prst="parallelogram">
            <a:avLst>
              <a:gd name="adj" fmla="val 4709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64E02F5-05C2-9CAF-F6B2-24EE1E7509CB}"/>
              </a:ext>
              <a:ext uri="{C183D7F6-B498-43B3-948B-1728B52AA6E4}">
                <adec:decorative xmlns:adec="http://schemas.microsoft.com/office/drawing/2017/decorative" val="1"/>
              </a:ext>
            </a:extLst>
          </p:cNvPr>
          <p:cNvSpPr/>
          <p:nvPr/>
        </p:nvSpPr>
        <p:spPr>
          <a:xfrm rot="16200000">
            <a:off x="5294085" y="-2465053"/>
            <a:ext cx="1623131" cy="9424989"/>
          </a:xfrm>
          <a:prstGeom prst="flowChartManualOperati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7">
            <a:extLst>
              <a:ext uri="{FF2B5EF4-FFF2-40B4-BE49-F238E27FC236}">
                <a16:creationId xmlns:a16="http://schemas.microsoft.com/office/drawing/2014/main" id="{E49AF7BE-5075-F32F-18F4-1A856AD07086}"/>
              </a:ext>
              <a:ext uri="{C183D7F6-B498-43B3-948B-1728B52AA6E4}">
                <adec:decorative xmlns:adec="http://schemas.microsoft.com/office/drawing/2017/decorative" val="1"/>
              </a:ext>
            </a:extLst>
          </p:cNvPr>
          <p:cNvSpPr/>
          <p:nvPr/>
        </p:nvSpPr>
        <p:spPr>
          <a:xfrm rot="5400000">
            <a:off x="5294084" y="-1041582"/>
            <a:ext cx="1623129" cy="9424989"/>
          </a:xfrm>
          <a:prstGeom prst="flowChartManualOperati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a:extLst>
              <a:ext uri="{FF2B5EF4-FFF2-40B4-BE49-F238E27FC236}">
                <a16:creationId xmlns:a16="http://schemas.microsoft.com/office/drawing/2014/main" id="{4B7FB2E5-4F7D-BE03-7C3C-6250C927D2BF}"/>
              </a:ext>
            </a:extLst>
          </p:cNvPr>
          <p:cNvSpPr>
            <a:spLocks noGrp="1"/>
          </p:cNvSpPr>
          <p:nvPr>
            <p:ph type="title"/>
          </p:nvPr>
        </p:nvSpPr>
        <p:spPr>
          <a:xfrm>
            <a:off x="1393199" y="618843"/>
            <a:ext cx="9424947" cy="679029"/>
          </a:xfrm>
        </p:spPr>
        <p:txBody>
          <a:bodyPr anchor="ctr"/>
          <a:lstStyle/>
          <a:p>
            <a:r>
              <a:rPr lang="sv-SE" dirty="0"/>
              <a:t>NIS2 i svensk rätt</a:t>
            </a:r>
          </a:p>
        </p:txBody>
      </p:sp>
      <p:sp>
        <p:nvSpPr>
          <p:cNvPr id="9" name="textruta 8">
            <a:extLst>
              <a:ext uri="{FF2B5EF4-FFF2-40B4-BE49-F238E27FC236}">
                <a16:creationId xmlns:a16="http://schemas.microsoft.com/office/drawing/2014/main" id="{5E6A6254-BE0F-4AEB-2127-642DEE3616A3}"/>
              </a:ext>
            </a:extLst>
          </p:cNvPr>
          <p:cNvSpPr txBox="1"/>
          <p:nvPr/>
        </p:nvSpPr>
        <p:spPr>
          <a:xfrm>
            <a:off x="1670914" y="1770281"/>
            <a:ext cx="6096000" cy="496848"/>
          </a:xfrm>
          <a:prstGeom prst="flowChartManualInput">
            <a:avLst/>
          </a:prstGeom>
          <a:noFill/>
        </p:spPr>
        <p:txBody>
          <a:bodyPr wrap="square">
            <a:spAutoFit/>
          </a:bodyPr>
          <a:lstStyle/>
          <a:p>
            <a:r>
              <a:rPr lang="sv-SE" sz="2000" b="1" dirty="0">
                <a:solidFill>
                  <a:schemeClr val="bg1"/>
                </a:solidFill>
                <a:latin typeface="+mn-lt"/>
              </a:rPr>
              <a:t>Cybersäkerhetslagen</a:t>
            </a:r>
          </a:p>
        </p:txBody>
      </p:sp>
      <p:sp>
        <p:nvSpPr>
          <p:cNvPr id="10" name="Platshållare för text 3">
            <a:extLst>
              <a:ext uri="{FF2B5EF4-FFF2-40B4-BE49-F238E27FC236}">
                <a16:creationId xmlns:a16="http://schemas.microsoft.com/office/drawing/2014/main" id="{95AEEB8B-BB15-F553-436F-0699F0F99753}"/>
              </a:ext>
            </a:extLst>
          </p:cNvPr>
          <p:cNvSpPr txBox="1">
            <a:spLocks/>
          </p:cNvSpPr>
          <p:nvPr/>
        </p:nvSpPr>
        <p:spPr>
          <a:xfrm>
            <a:off x="1670914" y="2202572"/>
            <a:ext cx="5278526" cy="400110"/>
          </a:xfrm>
          <a:prstGeom prst="flowChartManualInpu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spcBef>
                <a:spcPts val="0"/>
              </a:spcBef>
              <a:spcAft>
                <a:spcPts val="800"/>
              </a:spcAft>
              <a:buNone/>
            </a:pPr>
            <a:r>
              <a:rPr lang="sv-SE" sz="1400" dirty="0">
                <a:solidFill>
                  <a:schemeClr val="bg1"/>
                </a:solidFill>
              </a:rPr>
              <a:t>Vilka som omfattas och vad de har för skyldigheter.</a:t>
            </a:r>
          </a:p>
        </p:txBody>
      </p:sp>
      <p:sp>
        <p:nvSpPr>
          <p:cNvPr id="12" name="textruta 11">
            <a:extLst>
              <a:ext uri="{FF2B5EF4-FFF2-40B4-BE49-F238E27FC236}">
                <a16:creationId xmlns:a16="http://schemas.microsoft.com/office/drawing/2014/main" id="{3998FF22-7B85-8295-B76C-978604634B19}"/>
              </a:ext>
            </a:extLst>
          </p:cNvPr>
          <p:cNvSpPr txBox="1"/>
          <p:nvPr/>
        </p:nvSpPr>
        <p:spPr>
          <a:xfrm>
            <a:off x="4320540" y="3193753"/>
            <a:ext cx="6096000" cy="496848"/>
          </a:xfrm>
          <a:prstGeom prst="flowChartManualInput">
            <a:avLst/>
          </a:prstGeom>
          <a:noFill/>
        </p:spPr>
        <p:txBody>
          <a:bodyPr wrap="square">
            <a:spAutoFit/>
          </a:bodyPr>
          <a:lstStyle/>
          <a:p>
            <a:pPr algn="r"/>
            <a:r>
              <a:rPr lang="sv-SE" sz="2000" b="1" dirty="0">
                <a:solidFill>
                  <a:schemeClr val="bg1"/>
                </a:solidFill>
                <a:latin typeface="+mn-lt"/>
              </a:rPr>
              <a:t>Cybersäkerhetsförordningen</a:t>
            </a:r>
          </a:p>
        </p:txBody>
      </p:sp>
      <p:sp>
        <p:nvSpPr>
          <p:cNvPr id="13" name="Platshållare för text 3">
            <a:extLst>
              <a:ext uri="{FF2B5EF4-FFF2-40B4-BE49-F238E27FC236}">
                <a16:creationId xmlns:a16="http://schemas.microsoft.com/office/drawing/2014/main" id="{8FA5BC72-F95D-2893-C5EE-8462ECAF4CC1}"/>
              </a:ext>
            </a:extLst>
          </p:cNvPr>
          <p:cNvSpPr txBox="1">
            <a:spLocks/>
          </p:cNvSpPr>
          <p:nvPr/>
        </p:nvSpPr>
        <p:spPr>
          <a:xfrm>
            <a:off x="2882494" y="3626044"/>
            <a:ext cx="7534046" cy="400110"/>
          </a:xfrm>
          <a:prstGeom prst="flowChartManualInpu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t">
              <a:spcBef>
                <a:spcPts val="0"/>
              </a:spcBef>
              <a:spcAft>
                <a:spcPts val="800"/>
              </a:spcAft>
              <a:buNone/>
            </a:pPr>
            <a:r>
              <a:rPr lang="sv-SE" sz="1400" dirty="0">
                <a:solidFill>
                  <a:schemeClr val="bg1"/>
                </a:solidFill>
              </a:rPr>
              <a:t>Vilka myndigheter som ska vara tillsynsmyndigheter och deras mandat.</a:t>
            </a:r>
          </a:p>
        </p:txBody>
      </p:sp>
      <p:sp>
        <p:nvSpPr>
          <p:cNvPr id="21" name="Rektangel 7">
            <a:extLst>
              <a:ext uri="{FF2B5EF4-FFF2-40B4-BE49-F238E27FC236}">
                <a16:creationId xmlns:a16="http://schemas.microsoft.com/office/drawing/2014/main" id="{176EA8B7-7F24-4692-A37C-400DFC073609}"/>
              </a:ext>
              <a:ext uri="{C183D7F6-B498-43B3-948B-1728B52AA6E4}">
                <adec:decorative xmlns:adec="http://schemas.microsoft.com/office/drawing/2017/decorative" val="1"/>
              </a:ext>
            </a:extLst>
          </p:cNvPr>
          <p:cNvSpPr/>
          <p:nvPr/>
        </p:nvSpPr>
        <p:spPr>
          <a:xfrm rot="16200000">
            <a:off x="5294085" y="395553"/>
            <a:ext cx="1623131" cy="9424989"/>
          </a:xfrm>
          <a:prstGeom prst="flowChartManualOperati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84012659-578B-7C71-D767-ED89B24E67FD}"/>
              </a:ext>
            </a:extLst>
          </p:cNvPr>
          <p:cNvSpPr txBox="1"/>
          <p:nvPr/>
        </p:nvSpPr>
        <p:spPr>
          <a:xfrm>
            <a:off x="1670914" y="4598796"/>
            <a:ext cx="6096000" cy="400110"/>
          </a:xfrm>
          <a:prstGeom prst="rect">
            <a:avLst/>
          </a:prstGeom>
          <a:noFill/>
        </p:spPr>
        <p:txBody>
          <a:bodyPr wrap="square">
            <a:spAutoFit/>
          </a:bodyPr>
          <a:lstStyle/>
          <a:p>
            <a:r>
              <a:rPr lang="sv-SE" sz="2000" b="1" dirty="0">
                <a:solidFill>
                  <a:schemeClr val="bg1"/>
                </a:solidFill>
                <a:latin typeface="+mn-lt"/>
              </a:rPr>
              <a:t>Föreskrifter</a:t>
            </a:r>
          </a:p>
        </p:txBody>
      </p:sp>
      <p:sp>
        <p:nvSpPr>
          <p:cNvPr id="16" name="Platshållare för text 3">
            <a:extLst>
              <a:ext uri="{FF2B5EF4-FFF2-40B4-BE49-F238E27FC236}">
                <a16:creationId xmlns:a16="http://schemas.microsoft.com/office/drawing/2014/main" id="{38EB386B-717D-4158-923C-12F5CDAAEF2E}"/>
              </a:ext>
            </a:extLst>
          </p:cNvPr>
          <p:cNvSpPr txBox="1">
            <a:spLocks/>
          </p:cNvSpPr>
          <p:nvPr/>
        </p:nvSpPr>
        <p:spPr>
          <a:xfrm>
            <a:off x="1670914" y="5031087"/>
            <a:ext cx="5552846" cy="575214"/>
          </a:xfrm>
          <a:prstGeom prst="rec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spcBef>
                <a:spcPts val="0"/>
              </a:spcBef>
              <a:spcAft>
                <a:spcPts val="800"/>
              </a:spcAft>
              <a:buNone/>
            </a:pPr>
            <a:r>
              <a:rPr lang="sv-SE" sz="1400" dirty="0">
                <a:solidFill>
                  <a:schemeClr val="bg1"/>
                </a:solidFill>
              </a:rPr>
              <a:t>Föreskrifter används för att förtydliga kraven, att fastställa kriterier eller göra andra preciseringar som behövs för tillämpningen.</a:t>
            </a:r>
          </a:p>
        </p:txBody>
      </p:sp>
    </p:spTree>
    <p:extLst>
      <p:ext uri="{BB962C8B-B14F-4D97-AF65-F5344CB8AC3E}">
        <p14:creationId xmlns:p14="http://schemas.microsoft.com/office/powerpoint/2010/main" val="34916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childTnLst>
                          </p:cTn>
                        </p:par>
                        <p:par>
                          <p:cTn id="8" fill="hold">
                            <p:stCondLst>
                              <p:cond delay="4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400"/>
                                        <p:tgtEl>
                                          <p:spTgt spid="24"/>
                                        </p:tgtEl>
                                      </p:cBhvr>
                                    </p:animEffect>
                                  </p:childTnLst>
                                </p:cTn>
                              </p:par>
                            </p:childTnLst>
                          </p:cTn>
                        </p:par>
                        <p:par>
                          <p:cTn id="20" fill="hold">
                            <p:stCondLst>
                              <p:cond delay="400"/>
                            </p:stCondLst>
                            <p:childTnLst>
                              <p:par>
                                <p:cTn id="21" presetID="2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400"/>
                                        <p:tgtEl>
                                          <p:spTgt spid="20"/>
                                        </p:tgtEl>
                                      </p:cBhvr>
                                    </p:animEffect>
                                  </p:childTnLst>
                                </p:cTn>
                              </p:par>
                            </p:childTnLst>
                          </p:cTn>
                        </p:par>
                        <p:par>
                          <p:cTn id="24" fill="hold">
                            <p:stCondLst>
                              <p:cond delay="8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400"/>
                                        <p:tgtEl>
                                          <p:spTgt spid="25"/>
                                        </p:tgtEl>
                                      </p:cBhvr>
                                    </p:animEffect>
                                  </p:childTnLst>
                                </p:cTn>
                              </p:par>
                            </p:childTnLst>
                          </p:cTn>
                        </p:par>
                        <p:par>
                          <p:cTn id="36" fill="hold">
                            <p:stCondLst>
                              <p:cond delay="400"/>
                            </p:stCondLst>
                            <p:childTnLst>
                              <p:par>
                                <p:cTn id="37" presetID="22" presetClass="entr" presetSubtype="2"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400"/>
                                        <p:tgtEl>
                                          <p:spTgt spid="21"/>
                                        </p:tgtEl>
                                      </p:cBhvr>
                                    </p:animEffect>
                                  </p:childTnLst>
                                </p:cTn>
                              </p:par>
                            </p:childTnLst>
                          </p:cTn>
                        </p:par>
                        <p:par>
                          <p:cTn id="40" fill="hold">
                            <p:stCondLst>
                              <p:cond delay="8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8" grpId="0" animBg="1"/>
      <p:bldP spid="20" grpId="0" animBg="1"/>
      <p:bldP spid="9" grpId="0"/>
      <p:bldP spid="10" grpId="0"/>
      <p:bldP spid="12" grpId="0"/>
      <p:bldP spid="13" grpId="0"/>
      <p:bldP spid="21" grpId="0" animBg="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7">
            <a:extLst>
              <a:ext uri="{FF2B5EF4-FFF2-40B4-BE49-F238E27FC236}">
                <a16:creationId xmlns:a16="http://schemas.microsoft.com/office/drawing/2014/main" id="{D02127D6-FEB5-71BA-7D20-F9549DEE2421}"/>
              </a:ext>
              <a:ext uri="{C183D7F6-B498-43B3-948B-1728B52AA6E4}">
                <adec:decorative xmlns:adec="http://schemas.microsoft.com/office/drawing/2017/decorative" val="1"/>
              </a:ext>
            </a:extLst>
          </p:cNvPr>
          <p:cNvSpPr/>
          <p:nvPr/>
        </p:nvSpPr>
        <p:spPr>
          <a:xfrm rot="16200000">
            <a:off x="4917405" y="-332412"/>
            <a:ext cx="2376488" cy="9424989"/>
          </a:xfrm>
          <a:prstGeom prst="parallelogram">
            <a:avLst>
              <a:gd name="adj" fmla="val 5977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7">
            <a:extLst>
              <a:ext uri="{FF2B5EF4-FFF2-40B4-BE49-F238E27FC236}">
                <a16:creationId xmlns:a16="http://schemas.microsoft.com/office/drawing/2014/main" id="{AC5D30D4-FBF9-85C6-0202-9BDF088C87E8}"/>
              </a:ext>
              <a:ext uri="{C183D7F6-B498-43B3-948B-1728B52AA6E4}">
                <adec:decorative xmlns:adec="http://schemas.microsoft.com/office/drawing/2017/decorative" val="1"/>
              </a:ext>
            </a:extLst>
          </p:cNvPr>
          <p:cNvSpPr/>
          <p:nvPr/>
        </p:nvSpPr>
        <p:spPr>
          <a:xfrm rot="16200000">
            <a:off x="4582349" y="-1753319"/>
            <a:ext cx="3046603" cy="9424989"/>
          </a:xfrm>
          <a:prstGeom prst="parallelogram">
            <a:avLst>
              <a:gd name="adj" fmla="val 4709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964E02F5-05C2-9CAF-F6B2-24EE1E7509CB}"/>
              </a:ext>
              <a:ext uri="{C183D7F6-B498-43B3-948B-1728B52AA6E4}">
                <adec:decorative xmlns:adec="http://schemas.microsoft.com/office/drawing/2017/decorative" val="1"/>
              </a:ext>
            </a:extLst>
          </p:cNvPr>
          <p:cNvSpPr/>
          <p:nvPr/>
        </p:nvSpPr>
        <p:spPr>
          <a:xfrm rot="16200000">
            <a:off x="5294085" y="-2465053"/>
            <a:ext cx="1623131" cy="9424989"/>
          </a:xfrm>
          <a:prstGeom prst="flowChartManualOperati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7">
            <a:extLst>
              <a:ext uri="{FF2B5EF4-FFF2-40B4-BE49-F238E27FC236}">
                <a16:creationId xmlns:a16="http://schemas.microsoft.com/office/drawing/2014/main" id="{E49AF7BE-5075-F32F-18F4-1A856AD07086}"/>
              </a:ext>
              <a:ext uri="{C183D7F6-B498-43B3-948B-1728B52AA6E4}">
                <adec:decorative xmlns:adec="http://schemas.microsoft.com/office/drawing/2017/decorative" val="1"/>
              </a:ext>
            </a:extLst>
          </p:cNvPr>
          <p:cNvSpPr/>
          <p:nvPr/>
        </p:nvSpPr>
        <p:spPr>
          <a:xfrm rot="5400000">
            <a:off x="5294084" y="-1041582"/>
            <a:ext cx="1623129" cy="9424989"/>
          </a:xfrm>
          <a:prstGeom prst="flowChartManualOperati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a:extLst>
              <a:ext uri="{FF2B5EF4-FFF2-40B4-BE49-F238E27FC236}">
                <a16:creationId xmlns:a16="http://schemas.microsoft.com/office/drawing/2014/main" id="{4B7FB2E5-4F7D-BE03-7C3C-6250C927D2BF}"/>
              </a:ext>
              <a:ext uri="{C183D7F6-B498-43B3-948B-1728B52AA6E4}">
                <adec:decorative xmlns:adec="http://schemas.microsoft.com/office/drawing/2017/decorative" val="1"/>
              </a:ext>
            </a:extLst>
          </p:cNvPr>
          <p:cNvSpPr>
            <a:spLocks noGrp="1"/>
          </p:cNvSpPr>
          <p:nvPr>
            <p:ph type="title"/>
          </p:nvPr>
        </p:nvSpPr>
        <p:spPr>
          <a:xfrm>
            <a:off x="1393199" y="618843"/>
            <a:ext cx="9424947" cy="679029"/>
          </a:xfrm>
        </p:spPr>
        <p:txBody>
          <a:bodyPr anchor="ctr"/>
          <a:lstStyle/>
          <a:p>
            <a:r>
              <a:rPr lang="sv-SE" dirty="0"/>
              <a:t>NIS2 i svensk rätt </a:t>
            </a:r>
          </a:p>
        </p:txBody>
      </p:sp>
      <p:grpSp>
        <p:nvGrpSpPr>
          <p:cNvPr id="22" name="Grupp 21">
            <a:extLst>
              <a:ext uri="{FF2B5EF4-FFF2-40B4-BE49-F238E27FC236}">
                <a16:creationId xmlns:a16="http://schemas.microsoft.com/office/drawing/2014/main" id="{C358F8CE-61F3-FF35-96BA-ECC50AA60F93}"/>
              </a:ext>
              <a:ext uri="{C183D7F6-B498-43B3-948B-1728B52AA6E4}">
                <adec:decorative xmlns:adec="http://schemas.microsoft.com/office/drawing/2017/decorative" val="1"/>
              </a:ext>
            </a:extLst>
          </p:cNvPr>
          <p:cNvGrpSpPr/>
          <p:nvPr/>
        </p:nvGrpSpPr>
        <p:grpSpPr>
          <a:xfrm>
            <a:off x="1670914" y="1770281"/>
            <a:ext cx="6096000" cy="832401"/>
            <a:chOff x="1670914" y="2002267"/>
            <a:chExt cx="6096000" cy="832401"/>
          </a:xfrm>
        </p:grpSpPr>
        <p:sp>
          <p:nvSpPr>
            <p:cNvPr id="9" name="textruta 8">
              <a:extLst>
                <a:ext uri="{FF2B5EF4-FFF2-40B4-BE49-F238E27FC236}">
                  <a16:creationId xmlns:a16="http://schemas.microsoft.com/office/drawing/2014/main" id="{5E6A6254-BE0F-4AEB-2127-642DEE3616A3}"/>
                </a:ext>
              </a:extLst>
            </p:cNvPr>
            <p:cNvSpPr txBox="1"/>
            <p:nvPr/>
          </p:nvSpPr>
          <p:spPr>
            <a:xfrm>
              <a:off x="1670914" y="2002267"/>
              <a:ext cx="6096000" cy="496848"/>
            </a:xfrm>
            <a:prstGeom prst="flowChartManualInput">
              <a:avLst/>
            </a:prstGeom>
            <a:noFill/>
          </p:spPr>
          <p:txBody>
            <a:bodyPr wrap="square">
              <a:spAutoFit/>
            </a:bodyPr>
            <a:lstStyle/>
            <a:p>
              <a:r>
                <a:rPr lang="sv-SE" sz="2000" b="1" dirty="0">
                  <a:solidFill>
                    <a:schemeClr val="bg1"/>
                  </a:solidFill>
                  <a:latin typeface="+mn-lt"/>
                </a:rPr>
                <a:t>Cybersäkerhetslagen</a:t>
              </a:r>
            </a:p>
          </p:txBody>
        </p:sp>
        <p:sp>
          <p:nvSpPr>
            <p:cNvPr id="10" name="Platshållare för text 3">
              <a:extLst>
                <a:ext uri="{FF2B5EF4-FFF2-40B4-BE49-F238E27FC236}">
                  <a16:creationId xmlns:a16="http://schemas.microsoft.com/office/drawing/2014/main" id="{95AEEB8B-BB15-F553-436F-0699F0F99753}"/>
                </a:ext>
              </a:extLst>
            </p:cNvPr>
            <p:cNvSpPr txBox="1">
              <a:spLocks/>
            </p:cNvSpPr>
            <p:nvPr/>
          </p:nvSpPr>
          <p:spPr>
            <a:xfrm>
              <a:off x="1670914" y="2434558"/>
              <a:ext cx="5278526" cy="400110"/>
            </a:xfrm>
            <a:prstGeom prst="flowChartManualInpu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spcBef>
                  <a:spcPts val="0"/>
                </a:spcBef>
                <a:spcAft>
                  <a:spcPts val="800"/>
                </a:spcAft>
                <a:buNone/>
              </a:pPr>
              <a:r>
                <a:rPr lang="sv-SE" sz="1400" dirty="0">
                  <a:solidFill>
                    <a:schemeClr val="bg1"/>
                  </a:solidFill>
                </a:rPr>
                <a:t>Vilka som omfattas och vad de har för skyldigheter.</a:t>
              </a:r>
            </a:p>
          </p:txBody>
        </p:sp>
      </p:grpSp>
      <p:grpSp>
        <p:nvGrpSpPr>
          <p:cNvPr id="23" name="Grupp 22">
            <a:extLst>
              <a:ext uri="{FF2B5EF4-FFF2-40B4-BE49-F238E27FC236}">
                <a16:creationId xmlns:a16="http://schemas.microsoft.com/office/drawing/2014/main" id="{FBE7C8E5-BF90-2507-8DEA-F0AB41FC318A}"/>
              </a:ext>
              <a:ext uri="{C183D7F6-B498-43B3-948B-1728B52AA6E4}">
                <adec:decorative xmlns:adec="http://schemas.microsoft.com/office/drawing/2017/decorative" val="1"/>
              </a:ext>
            </a:extLst>
          </p:cNvPr>
          <p:cNvGrpSpPr/>
          <p:nvPr/>
        </p:nvGrpSpPr>
        <p:grpSpPr>
          <a:xfrm>
            <a:off x="2882494" y="3193753"/>
            <a:ext cx="7534046" cy="832401"/>
            <a:chOff x="2882494" y="3357907"/>
            <a:chExt cx="7534046" cy="832401"/>
          </a:xfrm>
        </p:grpSpPr>
        <p:sp>
          <p:nvSpPr>
            <p:cNvPr id="12" name="textruta 11">
              <a:extLst>
                <a:ext uri="{FF2B5EF4-FFF2-40B4-BE49-F238E27FC236}">
                  <a16:creationId xmlns:a16="http://schemas.microsoft.com/office/drawing/2014/main" id="{3998FF22-7B85-8295-B76C-978604634B19}"/>
                </a:ext>
              </a:extLst>
            </p:cNvPr>
            <p:cNvSpPr txBox="1"/>
            <p:nvPr/>
          </p:nvSpPr>
          <p:spPr>
            <a:xfrm>
              <a:off x="4320540" y="3357907"/>
              <a:ext cx="6096000" cy="496848"/>
            </a:xfrm>
            <a:prstGeom prst="flowChartManualInput">
              <a:avLst/>
            </a:prstGeom>
            <a:noFill/>
          </p:spPr>
          <p:txBody>
            <a:bodyPr wrap="square">
              <a:spAutoFit/>
            </a:bodyPr>
            <a:lstStyle/>
            <a:p>
              <a:pPr algn="r"/>
              <a:r>
                <a:rPr lang="sv-SE" sz="2000" b="1" dirty="0">
                  <a:solidFill>
                    <a:schemeClr val="bg1"/>
                  </a:solidFill>
                  <a:latin typeface="+mn-lt"/>
                </a:rPr>
                <a:t>Cybersäkerhetsförordningen</a:t>
              </a:r>
            </a:p>
          </p:txBody>
        </p:sp>
        <p:sp>
          <p:nvSpPr>
            <p:cNvPr id="13" name="Platshållare för text 3">
              <a:extLst>
                <a:ext uri="{FF2B5EF4-FFF2-40B4-BE49-F238E27FC236}">
                  <a16:creationId xmlns:a16="http://schemas.microsoft.com/office/drawing/2014/main" id="{8FA5BC72-F95D-2893-C5EE-8462ECAF4CC1}"/>
                </a:ext>
              </a:extLst>
            </p:cNvPr>
            <p:cNvSpPr txBox="1">
              <a:spLocks/>
            </p:cNvSpPr>
            <p:nvPr/>
          </p:nvSpPr>
          <p:spPr>
            <a:xfrm>
              <a:off x="2882494" y="3790198"/>
              <a:ext cx="7534046" cy="400110"/>
            </a:xfrm>
            <a:prstGeom prst="flowChartManualInpu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t">
                <a:spcBef>
                  <a:spcPts val="0"/>
                </a:spcBef>
                <a:spcAft>
                  <a:spcPts val="800"/>
                </a:spcAft>
                <a:buNone/>
              </a:pPr>
              <a:r>
                <a:rPr lang="sv-SE" sz="1400" dirty="0">
                  <a:solidFill>
                    <a:schemeClr val="bg1"/>
                  </a:solidFill>
                </a:rPr>
                <a:t>Vilka myndigheter som ska vara tillsynsmyndigheter och deras mandat.</a:t>
              </a:r>
            </a:p>
          </p:txBody>
        </p:sp>
      </p:grpSp>
      <p:sp>
        <p:nvSpPr>
          <p:cNvPr id="21" name="Rektangel 7">
            <a:extLst>
              <a:ext uri="{FF2B5EF4-FFF2-40B4-BE49-F238E27FC236}">
                <a16:creationId xmlns:a16="http://schemas.microsoft.com/office/drawing/2014/main" id="{176EA8B7-7F24-4692-A37C-400DFC073609}"/>
              </a:ext>
              <a:ext uri="{C183D7F6-B498-43B3-948B-1728B52AA6E4}">
                <adec:decorative xmlns:adec="http://schemas.microsoft.com/office/drawing/2017/decorative" val="1"/>
              </a:ext>
            </a:extLst>
          </p:cNvPr>
          <p:cNvSpPr/>
          <p:nvPr/>
        </p:nvSpPr>
        <p:spPr>
          <a:xfrm rot="16200000">
            <a:off x="3863781" y="-1034752"/>
            <a:ext cx="4483740" cy="9424989"/>
          </a:xfrm>
          <a:prstGeom prst="flowChartManualOperati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extruta 14">
            <a:extLst>
              <a:ext uri="{FF2B5EF4-FFF2-40B4-BE49-F238E27FC236}">
                <a16:creationId xmlns:a16="http://schemas.microsoft.com/office/drawing/2014/main" id="{84012659-578B-7C71-D767-ED89B24E67FD}"/>
              </a:ext>
            </a:extLst>
          </p:cNvPr>
          <p:cNvSpPr txBox="1"/>
          <p:nvPr/>
        </p:nvSpPr>
        <p:spPr>
          <a:xfrm>
            <a:off x="1990954" y="2293662"/>
            <a:ext cx="6096000" cy="523220"/>
          </a:xfrm>
          <a:prstGeom prst="rect">
            <a:avLst/>
          </a:prstGeom>
          <a:noFill/>
        </p:spPr>
        <p:txBody>
          <a:bodyPr wrap="square">
            <a:spAutoFit/>
          </a:bodyPr>
          <a:lstStyle/>
          <a:p>
            <a:r>
              <a:rPr lang="sv-SE" sz="2800" b="1" dirty="0">
                <a:solidFill>
                  <a:schemeClr val="bg1"/>
                </a:solidFill>
                <a:latin typeface="+mn-lt"/>
              </a:rPr>
              <a:t>Föreskrifter</a:t>
            </a:r>
          </a:p>
        </p:txBody>
      </p:sp>
      <p:sp>
        <p:nvSpPr>
          <p:cNvPr id="16" name="Platshållare för text 3">
            <a:extLst>
              <a:ext uri="{FF2B5EF4-FFF2-40B4-BE49-F238E27FC236}">
                <a16:creationId xmlns:a16="http://schemas.microsoft.com/office/drawing/2014/main" id="{38EB386B-717D-4158-923C-12F5CDAAEF2E}"/>
              </a:ext>
            </a:extLst>
          </p:cNvPr>
          <p:cNvSpPr txBox="1">
            <a:spLocks/>
          </p:cNvSpPr>
          <p:nvPr/>
        </p:nvSpPr>
        <p:spPr>
          <a:xfrm>
            <a:off x="1990954" y="2929468"/>
            <a:ext cx="6634886" cy="1817273"/>
          </a:xfrm>
          <a:prstGeom prst="rec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spcBef>
                <a:spcPts val="0"/>
              </a:spcBef>
              <a:spcAft>
                <a:spcPts val="800"/>
              </a:spcAft>
            </a:pPr>
            <a:r>
              <a:rPr lang="sv-SE" sz="1800" dirty="0">
                <a:solidFill>
                  <a:schemeClr val="bg1"/>
                </a:solidFill>
              </a:rPr>
              <a:t>Anmälan och identifiering av väsentliga och viktiga verksamhetsutövare (MCFFS 2026:1) </a:t>
            </a:r>
          </a:p>
          <a:p>
            <a:pPr fontAlgn="t">
              <a:spcBef>
                <a:spcPts val="0"/>
              </a:spcBef>
              <a:spcAft>
                <a:spcPts val="800"/>
              </a:spcAft>
            </a:pPr>
            <a:r>
              <a:rPr lang="sv-SE" sz="1800" dirty="0">
                <a:solidFill>
                  <a:schemeClr val="bg1"/>
                </a:solidFill>
              </a:rPr>
              <a:t>Säkerhetsåtgärder och utbildning</a:t>
            </a:r>
          </a:p>
          <a:p>
            <a:pPr fontAlgn="t">
              <a:spcBef>
                <a:spcPts val="0"/>
              </a:spcBef>
              <a:spcAft>
                <a:spcPts val="800"/>
              </a:spcAft>
            </a:pPr>
            <a:r>
              <a:rPr lang="sv-SE" sz="1800" dirty="0">
                <a:solidFill>
                  <a:schemeClr val="bg1"/>
                </a:solidFill>
              </a:rPr>
              <a:t>Incidentrapportering och informationsskyldighet</a:t>
            </a:r>
          </a:p>
          <a:p>
            <a:pPr fontAlgn="t">
              <a:spcBef>
                <a:spcPts val="0"/>
              </a:spcBef>
              <a:spcAft>
                <a:spcPts val="800"/>
              </a:spcAft>
            </a:pPr>
            <a:r>
              <a:rPr lang="sv-SE" sz="1800" dirty="0">
                <a:solidFill>
                  <a:schemeClr val="bg1"/>
                </a:solidFill>
              </a:rPr>
              <a:t>Säkerhetsrevisioner och säkerhetsskanningar</a:t>
            </a:r>
          </a:p>
        </p:txBody>
      </p:sp>
    </p:spTree>
    <p:extLst>
      <p:ext uri="{BB962C8B-B14F-4D97-AF65-F5344CB8AC3E}">
        <p14:creationId xmlns:p14="http://schemas.microsoft.com/office/powerpoint/2010/main" val="3891121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500"/>
                                        <p:tgtEl>
                                          <p:spTgt spid="1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1E0FB9FC-61C1-835F-03A2-900B24FB3261}"/>
              </a:ext>
            </a:extLst>
          </p:cNvPr>
          <p:cNvSpPr>
            <a:spLocks noGrp="1"/>
          </p:cNvSpPr>
          <p:nvPr>
            <p:ph type="title"/>
          </p:nvPr>
        </p:nvSpPr>
        <p:spPr>
          <a:xfrm>
            <a:off x="1397358" y="1655064"/>
            <a:ext cx="8508642" cy="3547872"/>
          </a:xfrm>
        </p:spPr>
        <p:txBody>
          <a:bodyPr anchor="ctr"/>
          <a:lstStyle/>
          <a:p>
            <a:pPr>
              <a:lnSpc>
                <a:spcPct val="100000"/>
              </a:lnSpc>
            </a:pPr>
            <a:r>
              <a:rPr lang="sv-SE" dirty="0"/>
              <a:t>Vilka omfattas av cybersäkerhetslagen och vad innebär det för de som omfattas?</a:t>
            </a:r>
          </a:p>
        </p:txBody>
      </p:sp>
    </p:spTree>
    <p:extLst>
      <p:ext uri="{BB962C8B-B14F-4D97-AF65-F5344CB8AC3E}">
        <p14:creationId xmlns:p14="http://schemas.microsoft.com/office/powerpoint/2010/main" val="31282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66C4439A-AE52-574D-9875-BF9BFD9605BC}"/>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
        <p:nvSpPr>
          <p:cNvPr id="3" name="Rubrik 2">
            <a:extLst>
              <a:ext uri="{FF2B5EF4-FFF2-40B4-BE49-F238E27FC236}">
                <a16:creationId xmlns:a16="http://schemas.microsoft.com/office/drawing/2014/main" id="{C2575F1F-BD81-5A7B-A75F-197C89428892}"/>
              </a:ext>
            </a:extLst>
          </p:cNvPr>
          <p:cNvSpPr>
            <a:spLocks noGrp="1"/>
          </p:cNvSpPr>
          <p:nvPr>
            <p:ph type="title"/>
          </p:nvPr>
        </p:nvSpPr>
        <p:spPr>
          <a:xfrm>
            <a:off x="6275388" y="2064639"/>
            <a:ext cx="4675187" cy="879475"/>
          </a:xfrm>
        </p:spPr>
        <p:txBody>
          <a:bodyPr anchor="ctr"/>
          <a:lstStyle/>
          <a:p>
            <a:r>
              <a:rPr lang="sv-SE" dirty="0"/>
              <a:t>Vilka omfattas?</a:t>
            </a:r>
          </a:p>
        </p:txBody>
      </p:sp>
      <p:sp>
        <p:nvSpPr>
          <p:cNvPr id="4" name="Platshållare för text 3">
            <a:extLst>
              <a:ext uri="{FF2B5EF4-FFF2-40B4-BE49-F238E27FC236}">
                <a16:creationId xmlns:a16="http://schemas.microsoft.com/office/drawing/2014/main" id="{408AEE99-1E2B-7503-9B65-6FBAE7053D99}"/>
              </a:ext>
            </a:extLst>
          </p:cNvPr>
          <p:cNvSpPr>
            <a:spLocks noGrp="1"/>
          </p:cNvSpPr>
          <p:nvPr>
            <p:ph type="body" sz="quarter" idx="13"/>
          </p:nvPr>
        </p:nvSpPr>
        <p:spPr>
          <a:xfrm>
            <a:off x="6275388" y="3067939"/>
            <a:ext cx="4675187" cy="2025269"/>
          </a:xfrm>
        </p:spPr>
        <p:txBody>
          <a:bodyPr/>
          <a:lstStyle/>
          <a:p>
            <a:r>
              <a:rPr lang="sv-SE" dirty="0"/>
              <a:t>18 sektorer</a:t>
            </a:r>
          </a:p>
          <a:p>
            <a:r>
              <a:rPr lang="sv-SE" dirty="0"/>
              <a:t>Minst 50 sysselsatta </a:t>
            </a:r>
            <a:br>
              <a:rPr lang="sv-SE" dirty="0"/>
            </a:br>
            <a:r>
              <a:rPr lang="sv-SE" dirty="0"/>
              <a:t>eller 10 miljoner EUR</a:t>
            </a:r>
          </a:p>
          <a:p>
            <a:r>
              <a:rPr lang="sv-SE" dirty="0"/>
              <a:t>CER ➔ NIS2</a:t>
            </a:r>
          </a:p>
          <a:p>
            <a:endParaRPr lang="sv-SE" dirty="0"/>
          </a:p>
          <a:p>
            <a:endParaRPr lang="sv-SE" dirty="0"/>
          </a:p>
        </p:txBody>
      </p:sp>
    </p:spTree>
    <p:extLst>
      <p:ext uri="{BB962C8B-B14F-4D97-AF65-F5344CB8AC3E}">
        <p14:creationId xmlns:p14="http://schemas.microsoft.com/office/powerpoint/2010/main" val="240131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4C1CA-F570-61A7-0804-2516264F18E8}"/>
              </a:ext>
            </a:extLst>
          </p:cNvPr>
          <p:cNvSpPr>
            <a:spLocks noGrp="1"/>
          </p:cNvSpPr>
          <p:nvPr>
            <p:ph type="title"/>
          </p:nvPr>
        </p:nvSpPr>
        <p:spPr>
          <a:xfrm>
            <a:off x="1393199" y="638890"/>
            <a:ext cx="9424947" cy="878339"/>
          </a:xfrm>
        </p:spPr>
        <p:txBody>
          <a:bodyPr anchor="ctr"/>
          <a:lstStyle/>
          <a:p>
            <a:r>
              <a:rPr lang="sv-SE" dirty="0"/>
              <a:t>Sektorer som omfattas:</a:t>
            </a:r>
          </a:p>
        </p:txBody>
      </p:sp>
      <p:sp>
        <p:nvSpPr>
          <p:cNvPr id="3" name="Platshållare för innehåll 2">
            <a:extLst>
              <a:ext uri="{FF2B5EF4-FFF2-40B4-BE49-F238E27FC236}">
                <a16:creationId xmlns:a16="http://schemas.microsoft.com/office/drawing/2014/main" id="{490B6644-D5D4-2CA1-E7D0-197EFAB09A3A}"/>
              </a:ext>
            </a:extLst>
          </p:cNvPr>
          <p:cNvSpPr>
            <a:spLocks noGrp="1"/>
          </p:cNvSpPr>
          <p:nvPr>
            <p:ph sz="half" idx="1"/>
          </p:nvPr>
        </p:nvSpPr>
        <p:spPr>
          <a:xfrm>
            <a:off x="1393201" y="1641231"/>
            <a:ext cx="4542258" cy="4226169"/>
          </a:xfrm>
        </p:spPr>
        <p:txBody>
          <a:bodyPr/>
          <a:lstStyle/>
          <a:p>
            <a:r>
              <a:rPr lang="sv-SE" sz="2000" dirty="0"/>
              <a:t>Energi</a:t>
            </a:r>
          </a:p>
          <a:p>
            <a:r>
              <a:rPr lang="sv-SE" sz="2000" dirty="0"/>
              <a:t>Transporter</a:t>
            </a:r>
          </a:p>
          <a:p>
            <a:r>
              <a:rPr lang="sv-SE" sz="2000" dirty="0"/>
              <a:t>Bankverksamhet</a:t>
            </a:r>
          </a:p>
          <a:p>
            <a:r>
              <a:rPr lang="sv-SE" sz="2000" dirty="0"/>
              <a:t>Finansmarknads-infrastruktur</a:t>
            </a:r>
          </a:p>
          <a:p>
            <a:r>
              <a:rPr lang="sv-SE" sz="2000" dirty="0"/>
              <a:t>Hälso- och sjukvårdssektorn</a:t>
            </a:r>
          </a:p>
          <a:p>
            <a:r>
              <a:rPr lang="sv-SE" sz="2000" dirty="0"/>
              <a:t>Dricksvatten</a:t>
            </a:r>
          </a:p>
          <a:p>
            <a:r>
              <a:rPr lang="sv-SE" sz="2000" dirty="0"/>
              <a:t>Avloppsvatten</a:t>
            </a:r>
          </a:p>
          <a:p>
            <a:r>
              <a:rPr lang="sv-SE" sz="2000" dirty="0"/>
              <a:t>Digital infrastruktur</a:t>
            </a:r>
          </a:p>
          <a:p>
            <a:r>
              <a:rPr lang="sv-SE" sz="2000" dirty="0"/>
              <a:t>Förvaltning av IKT-tjänster </a:t>
            </a:r>
          </a:p>
          <a:p>
            <a:r>
              <a:rPr lang="sv-SE" sz="2000" dirty="0"/>
              <a:t>Offentlig förvaltning</a:t>
            </a:r>
          </a:p>
          <a:p>
            <a:r>
              <a:rPr lang="sv-SE" sz="2000" dirty="0"/>
              <a:t>Rymden</a:t>
            </a:r>
          </a:p>
          <a:p>
            <a:endParaRPr lang="sv-SE" sz="2000" dirty="0"/>
          </a:p>
        </p:txBody>
      </p:sp>
      <p:sp>
        <p:nvSpPr>
          <p:cNvPr id="4" name="Platshållare för innehåll 3">
            <a:extLst>
              <a:ext uri="{FF2B5EF4-FFF2-40B4-BE49-F238E27FC236}">
                <a16:creationId xmlns:a16="http://schemas.microsoft.com/office/drawing/2014/main" id="{711D1C26-8229-1C19-5B25-18C81BB50AA5}"/>
              </a:ext>
            </a:extLst>
          </p:cNvPr>
          <p:cNvSpPr>
            <a:spLocks noGrp="1"/>
          </p:cNvSpPr>
          <p:nvPr>
            <p:ph sz="half" idx="2"/>
          </p:nvPr>
        </p:nvSpPr>
        <p:spPr>
          <a:xfrm>
            <a:off x="6274946" y="1641230"/>
            <a:ext cx="4543200" cy="4226169"/>
          </a:xfrm>
        </p:spPr>
        <p:txBody>
          <a:bodyPr/>
          <a:lstStyle/>
          <a:p>
            <a:r>
              <a:rPr lang="sv-SE" sz="2000" dirty="0"/>
              <a:t>Post- och budtjänster</a:t>
            </a:r>
          </a:p>
          <a:p>
            <a:r>
              <a:rPr lang="sv-SE" sz="2000" dirty="0"/>
              <a:t>Avfallshantering</a:t>
            </a:r>
          </a:p>
          <a:p>
            <a:r>
              <a:rPr lang="sv-SE" sz="2000" dirty="0"/>
              <a:t>Tillverkning, produktion och distribution av kemikalier</a:t>
            </a:r>
          </a:p>
          <a:p>
            <a:r>
              <a:rPr lang="sv-SE" sz="2000" dirty="0"/>
              <a:t>Produktion, bearbetning och distribution av livsmedel</a:t>
            </a:r>
          </a:p>
          <a:p>
            <a:r>
              <a:rPr lang="sv-SE" sz="2000" dirty="0"/>
              <a:t>Tillverkning</a:t>
            </a:r>
          </a:p>
          <a:p>
            <a:r>
              <a:rPr lang="sv-SE" sz="2000" dirty="0"/>
              <a:t>Digitala leverantörer</a:t>
            </a:r>
          </a:p>
          <a:p>
            <a:r>
              <a:rPr lang="sv-SE" sz="2000" dirty="0"/>
              <a:t>Forskning</a:t>
            </a:r>
          </a:p>
          <a:p>
            <a:endParaRPr lang="sv-SE" sz="2000" dirty="0"/>
          </a:p>
        </p:txBody>
      </p:sp>
      <p:cxnSp>
        <p:nvCxnSpPr>
          <p:cNvPr id="6" name="Rak koppling 5">
            <a:extLst>
              <a:ext uri="{FF2B5EF4-FFF2-40B4-BE49-F238E27FC236}">
                <a16:creationId xmlns:a16="http://schemas.microsoft.com/office/drawing/2014/main" id="{83AAC738-3ACA-D2AB-B1A8-F26ECF2D54B8}"/>
              </a:ext>
              <a:ext uri="{C183D7F6-B498-43B3-948B-1728B52AA6E4}">
                <adec:decorative xmlns:adec="http://schemas.microsoft.com/office/drawing/2017/decorative" val="1"/>
              </a:ext>
            </a:extLst>
          </p:cNvPr>
          <p:cNvCxnSpPr>
            <a:cxnSpLocks/>
          </p:cNvCxnSpPr>
          <p:nvPr/>
        </p:nvCxnSpPr>
        <p:spPr>
          <a:xfrm>
            <a:off x="1393199" y="1307130"/>
            <a:ext cx="1626226" cy="0"/>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19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0263D43C-64C9-221E-1043-635B95EB2D7E}"/>
              </a:ext>
            </a:extLst>
          </p:cNvPr>
          <p:cNvSpPr>
            <a:spLocks noGrp="1"/>
          </p:cNvSpPr>
          <p:nvPr>
            <p:ph type="title"/>
          </p:nvPr>
        </p:nvSpPr>
        <p:spPr>
          <a:xfrm>
            <a:off x="6275388" y="1308735"/>
            <a:ext cx="4675187" cy="879475"/>
          </a:xfrm>
        </p:spPr>
        <p:txBody>
          <a:bodyPr anchor="ctr"/>
          <a:lstStyle/>
          <a:p>
            <a:r>
              <a:rPr lang="sv-SE" dirty="0"/>
              <a:t>Väsentliga och viktiga verksamhetsutövare</a:t>
            </a:r>
          </a:p>
        </p:txBody>
      </p:sp>
      <p:sp>
        <p:nvSpPr>
          <p:cNvPr id="8" name="Platshållare för innehåll 7">
            <a:extLst>
              <a:ext uri="{FF2B5EF4-FFF2-40B4-BE49-F238E27FC236}">
                <a16:creationId xmlns:a16="http://schemas.microsoft.com/office/drawing/2014/main" id="{28B99345-F0BB-96FC-0835-C3890957C46B}"/>
              </a:ext>
            </a:extLst>
          </p:cNvPr>
          <p:cNvSpPr>
            <a:spLocks noGrp="1"/>
          </p:cNvSpPr>
          <p:nvPr>
            <p:ph type="body" sz="quarter" idx="13"/>
          </p:nvPr>
        </p:nvSpPr>
        <p:spPr>
          <a:xfrm>
            <a:off x="6275388" y="2433955"/>
            <a:ext cx="4675187" cy="3319145"/>
          </a:xfrm>
        </p:spPr>
        <p:txBody>
          <a:bodyPr/>
          <a:lstStyle/>
          <a:p>
            <a:r>
              <a:rPr lang="sv-SE" dirty="0"/>
              <a:t>Cybersäkerhetslagen delar upp verksamhetsutövare i två olika kategorier</a:t>
            </a:r>
          </a:p>
          <a:p>
            <a:pPr lvl="1"/>
            <a:r>
              <a:rPr lang="sv-SE" dirty="0"/>
              <a:t>Väsentliga verksamhetsutövare</a:t>
            </a:r>
          </a:p>
          <a:p>
            <a:pPr lvl="1"/>
            <a:r>
              <a:rPr lang="sv-SE" dirty="0"/>
              <a:t>Viktiga verksamhetsutövare</a:t>
            </a:r>
          </a:p>
          <a:p>
            <a:r>
              <a:rPr lang="sv-SE" dirty="0"/>
              <a:t>Skillnader i tillsyn och sanktionsbelopp</a:t>
            </a:r>
          </a:p>
          <a:p>
            <a:r>
              <a:rPr lang="sv-SE" dirty="0"/>
              <a:t>Huvudsakligen storleken som styr vilken kategori</a:t>
            </a:r>
          </a:p>
          <a:p>
            <a:endParaRPr lang="sv-SE" dirty="0"/>
          </a:p>
        </p:txBody>
      </p:sp>
      <p:pic>
        <p:nvPicPr>
          <p:cNvPr id="35" name="Platshållare för bild 34">
            <a:extLst>
              <a:ext uri="{FF2B5EF4-FFF2-40B4-BE49-F238E27FC236}">
                <a16:creationId xmlns:a16="http://schemas.microsoft.com/office/drawing/2014/main" id="{FCF4DC1A-A984-1C34-09FD-CB6A42082FCD}"/>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Tree>
    <p:extLst>
      <p:ext uri="{BB962C8B-B14F-4D97-AF65-F5344CB8AC3E}">
        <p14:creationId xmlns:p14="http://schemas.microsoft.com/office/powerpoint/2010/main" val="10791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bild 14">
            <a:extLst>
              <a:ext uri="{FF2B5EF4-FFF2-40B4-BE49-F238E27FC236}">
                <a16:creationId xmlns:a16="http://schemas.microsoft.com/office/drawing/2014/main" id="{B0F3045E-D4CD-4C67-3092-9832FB78F4F2}"/>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p:blipFill>
        <p:spPr>
          <a:xfrm>
            <a:off x="1" y="-1"/>
            <a:ext cx="5745821" cy="6857999"/>
          </a:xfrm>
          <a:noFill/>
        </p:spPr>
      </p:pic>
      <p:sp>
        <p:nvSpPr>
          <p:cNvPr id="6" name="Rubrik 5">
            <a:extLst>
              <a:ext uri="{FF2B5EF4-FFF2-40B4-BE49-F238E27FC236}">
                <a16:creationId xmlns:a16="http://schemas.microsoft.com/office/drawing/2014/main" id="{B66E310A-ADEF-E3BB-60C3-D8F72DD416CB}"/>
              </a:ext>
            </a:extLst>
          </p:cNvPr>
          <p:cNvSpPr>
            <a:spLocks noGrp="1"/>
          </p:cNvSpPr>
          <p:nvPr>
            <p:ph type="title"/>
          </p:nvPr>
        </p:nvSpPr>
        <p:spPr>
          <a:xfrm>
            <a:off x="6275388" y="1463802"/>
            <a:ext cx="4675187" cy="879475"/>
          </a:xfrm>
        </p:spPr>
        <p:txBody>
          <a:bodyPr anchor="ctr"/>
          <a:lstStyle/>
          <a:p>
            <a:r>
              <a:rPr lang="sv-SE" dirty="0"/>
              <a:t>Organisationen ska</a:t>
            </a:r>
          </a:p>
        </p:txBody>
      </p:sp>
      <p:sp>
        <p:nvSpPr>
          <p:cNvPr id="7" name="Platshållare för text 6">
            <a:extLst>
              <a:ext uri="{FF2B5EF4-FFF2-40B4-BE49-F238E27FC236}">
                <a16:creationId xmlns:a16="http://schemas.microsoft.com/office/drawing/2014/main" id="{DF495FB0-C3A9-8917-D2AE-236B563253DB}"/>
              </a:ext>
            </a:extLst>
          </p:cNvPr>
          <p:cNvSpPr>
            <a:spLocks noGrp="1"/>
          </p:cNvSpPr>
          <p:nvPr>
            <p:ph type="body" sz="quarter" idx="13"/>
          </p:nvPr>
        </p:nvSpPr>
        <p:spPr>
          <a:xfrm>
            <a:off x="6275388" y="2343277"/>
            <a:ext cx="4675187" cy="2964434"/>
          </a:xfrm>
        </p:spPr>
        <p:txBody>
          <a:bodyPr/>
          <a:lstStyle/>
          <a:p>
            <a:r>
              <a:rPr lang="sv-SE" altLang="sv-SE" dirty="0"/>
              <a:t>Identifiera och anmäla sig  </a:t>
            </a:r>
          </a:p>
          <a:p>
            <a:r>
              <a:rPr lang="sv-SE" altLang="sv-SE" dirty="0"/>
              <a:t>Vidta säkerhetsåtgärder </a:t>
            </a:r>
            <a:br>
              <a:rPr lang="sv-SE" altLang="sv-SE" dirty="0"/>
            </a:br>
            <a:r>
              <a:rPr lang="sv-SE" altLang="sv-SE" dirty="0"/>
              <a:t>och utbildning</a:t>
            </a:r>
          </a:p>
          <a:p>
            <a:r>
              <a:rPr lang="sv-SE" altLang="sv-SE" dirty="0"/>
              <a:t>Rapportera in incidenter </a:t>
            </a:r>
            <a:br>
              <a:rPr lang="sv-SE" altLang="sv-SE" dirty="0"/>
            </a:br>
            <a:r>
              <a:rPr lang="sv-SE" altLang="sv-SE" dirty="0"/>
              <a:t>som medför eller kan medföra betydande störningar</a:t>
            </a:r>
          </a:p>
          <a:p>
            <a:r>
              <a:rPr lang="sv-SE" altLang="sv-SE" dirty="0"/>
              <a:t>Beredda på tillsyn</a:t>
            </a:r>
          </a:p>
          <a:p>
            <a:endParaRPr lang="sv-SE" dirty="0"/>
          </a:p>
        </p:txBody>
      </p:sp>
    </p:spTree>
    <p:extLst>
      <p:ext uri="{BB962C8B-B14F-4D97-AF65-F5344CB8AC3E}">
        <p14:creationId xmlns:p14="http://schemas.microsoft.com/office/powerpoint/2010/main" val="128006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0926A01-67B4-C0DC-F186-7CAA226E820B}"/>
              </a:ext>
            </a:extLst>
          </p:cNvPr>
          <p:cNvSpPr>
            <a:spLocks noGrp="1"/>
          </p:cNvSpPr>
          <p:nvPr>
            <p:ph type="title"/>
          </p:nvPr>
        </p:nvSpPr>
        <p:spPr>
          <a:xfrm>
            <a:off x="6275888" y="1057690"/>
            <a:ext cx="5016952" cy="878339"/>
          </a:xfrm>
        </p:spPr>
        <p:txBody>
          <a:bodyPr anchor="ctr"/>
          <a:lstStyle/>
          <a:p>
            <a:r>
              <a:rPr lang="sv-SE" dirty="0"/>
              <a:t>Identifiering och anmälan</a:t>
            </a:r>
          </a:p>
        </p:txBody>
      </p:sp>
      <p:sp>
        <p:nvSpPr>
          <p:cNvPr id="8" name="Platshållare för innehåll 7">
            <a:extLst>
              <a:ext uri="{FF2B5EF4-FFF2-40B4-BE49-F238E27FC236}">
                <a16:creationId xmlns:a16="http://schemas.microsoft.com/office/drawing/2014/main" id="{64816CDC-83D4-535A-C5E7-1D19DD621107}"/>
              </a:ext>
            </a:extLst>
          </p:cNvPr>
          <p:cNvSpPr>
            <a:spLocks noGrp="1"/>
          </p:cNvSpPr>
          <p:nvPr>
            <p:ph type="body" sz="quarter" idx="13"/>
          </p:nvPr>
        </p:nvSpPr>
        <p:spPr>
          <a:xfrm>
            <a:off x="6274946" y="1936029"/>
            <a:ext cx="5016952" cy="3967390"/>
          </a:xfrm>
        </p:spPr>
        <p:txBody>
          <a:bodyPr/>
          <a:lstStyle/>
          <a:p>
            <a:r>
              <a:rPr lang="sv-SE" dirty="0"/>
              <a:t>Verksamhetsutövare måste själva identifiera och analysera ifall </a:t>
            </a:r>
            <a:br>
              <a:rPr lang="sv-SE" dirty="0"/>
            </a:br>
            <a:r>
              <a:rPr lang="sv-SE" dirty="0"/>
              <a:t>de omfattas</a:t>
            </a:r>
          </a:p>
          <a:p>
            <a:r>
              <a:rPr lang="sv-SE" dirty="0"/>
              <a:t>Alla verksamhetsutövare som omfattas ska anmäla sig </a:t>
            </a:r>
            <a:br>
              <a:rPr lang="sv-SE" dirty="0"/>
            </a:br>
            <a:r>
              <a:rPr lang="sv-SE" dirty="0"/>
              <a:t>oavsett sektor</a:t>
            </a:r>
          </a:p>
          <a:p>
            <a:r>
              <a:rPr lang="sv-SE" dirty="0"/>
              <a:t>Verksamheter som tillhör flera sektorer ska ange samtliga </a:t>
            </a:r>
            <a:br>
              <a:rPr lang="sv-SE" dirty="0"/>
            </a:br>
            <a:r>
              <a:rPr lang="sv-SE" dirty="0"/>
              <a:t>i anmälan</a:t>
            </a:r>
          </a:p>
          <a:p>
            <a:r>
              <a:rPr lang="sv-SE" dirty="0"/>
              <a:t>Anmälan görs till Myndigheten </a:t>
            </a:r>
            <a:br>
              <a:rPr lang="sv-SE" dirty="0"/>
            </a:br>
            <a:r>
              <a:rPr lang="sv-SE" dirty="0"/>
              <a:t>för civilt försvar</a:t>
            </a:r>
          </a:p>
        </p:txBody>
      </p:sp>
      <p:pic>
        <p:nvPicPr>
          <p:cNvPr id="35" name="Platshållare för bild 34">
            <a:extLst>
              <a:ext uri="{FF2B5EF4-FFF2-40B4-BE49-F238E27FC236}">
                <a16:creationId xmlns:a16="http://schemas.microsoft.com/office/drawing/2014/main" id="{1243923A-C70D-D5C2-7428-3B26A11F2123}"/>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Tree>
    <p:extLst>
      <p:ext uri="{BB962C8B-B14F-4D97-AF65-F5344CB8AC3E}">
        <p14:creationId xmlns:p14="http://schemas.microsoft.com/office/powerpoint/2010/main" val="348362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A1BDA9-8D3D-BC46-CC33-0B1062CF0980}"/>
              </a:ext>
            </a:extLst>
          </p:cNvPr>
          <p:cNvSpPr>
            <a:spLocks noGrp="1"/>
          </p:cNvSpPr>
          <p:nvPr>
            <p:ph type="title"/>
          </p:nvPr>
        </p:nvSpPr>
        <p:spPr>
          <a:xfrm>
            <a:off x="6023928" y="1665351"/>
            <a:ext cx="5438076" cy="879475"/>
          </a:xfrm>
        </p:spPr>
        <p:txBody>
          <a:bodyPr/>
          <a:lstStyle/>
          <a:p>
            <a:r>
              <a:rPr lang="sv-SE" dirty="0"/>
              <a:t>Krav på säkerhetsåtgärder enligt cybersäkerhetslagen</a:t>
            </a:r>
          </a:p>
        </p:txBody>
      </p:sp>
      <p:sp>
        <p:nvSpPr>
          <p:cNvPr id="6" name="Platshållare för text 5">
            <a:extLst>
              <a:ext uri="{FF2B5EF4-FFF2-40B4-BE49-F238E27FC236}">
                <a16:creationId xmlns:a16="http://schemas.microsoft.com/office/drawing/2014/main" id="{FC6EA3B8-53AE-0E22-2DB3-A03D85AC252E}"/>
              </a:ext>
            </a:extLst>
          </p:cNvPr>
          <p:cNvSpPr>
            <a:spLocks noGrp="1"/>
          </p:cNvSpPr>
          <p:nvPr>
            <p:ph type="body" sz="quarter" idx="13"/>
          </p:nvPr>
        </p:nvSpPr>
        <p:spPr>
          <a:xfrm>
            <a:off x="6023928" y="2775331"/>
            <a:ext cx="4872672" cy="2985389"/>
          </a:xfrm>
        </p:spPr>
        <p:txBody>
          <a:bodyPr/>
          <a:lstStyle/>
          <a:p>
            <a:pPr marL="0" indent="0">
              <a:buNone/>
            </a:pPr>
            <a:r>
              <a:rPr lang="sv-SE" dirty="0"/>
              <a:t>Vidta åtgärder för att hantera risker som hotar säkerheten i nätverks- och informationssystem, till exempel:</a:t>
            </a:r>
          </a:p>
          <a:p>
            <a:r>
              <a:rPr lang="sv-SE" dirty="0"/>
              <a:t>Riskanalys</a:t>
            </a:r>
          </a:p>
          <a:p>
            <a:r>
              <a:rPr lang="sv-SE" dirty="0"/>
              <a:t>Kontinuitetshantering</a:t>
            </a:r>
          </a:p>
          <a:p>
            <a:r>
              <a:rPr lang="sv-SE" dirty="0"/>
              <a:t>Säkerhet i leveranskedjan</a:t>
            </a:r>
          </a:p>
          <a:p>
            <a:r>
              <a:rPr lang="sv-SE" dirty="0"/>
              <a:t>Ledningens ansvar</a:t>
            </a:r>
          </a:p>
          <a:p>
            <a:endParaRPr lang="sv-SE" dirty="0"/>
          </a:p>
          <a:p>
            <a:endParaRPr lang="sv-SE" dirty="0"/>
          </a:p>
        </p:txBody>
      </p:sp>
      <p:pic>
        <p:nvPicPr>
          <p:cNvPr id="34" name="Platshållare för bild 33">
            <a:extLst>
              <a:ext uri="{FF2B5EF4-FFF2-40B4-BE49-F238E27FC236}">
                <a16:creationId xmlns:a16="http://schemas.microsoft.com/office/drawing/2014/main" id="{7A924DE4-A4AE-F467-57B1-F10211A5A3B2}"/>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Tree>
    <p:extLst>
      <p:ext uri="{BB962C8B-B14F-4D97-AF65-F5344CB8AC3E}">
        <p14:creationId xmlns:p14="http://schemas.microsoft.com/office/powerpoint/2010/main" val="36709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0A52B951-1479-3DCB-D0A0-BD3ED865F321}"/>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
        <p:nvSpPr>
          <p:cNvPr id="3" name="Rubrik 2">
            <a:extLst>
              <a:ext uri="{FF2B5EF4-FFF2-40B4-BE49-F238E27FC236}">
                <a16:creationId xmlns:a16="http://schemas.microsoft.com/office/drawing/2014/main" id="{7748BD6B-F7D3-AE1F-107F-94F8FBC43C6D}"/>
              </a:ext>
            </a:extLst>
          </p:cNvPr>
          <p:cNvSpPr>
            <a:spLocks noGrp="1"/>
          </p:cNvSpPr>
          <p:nvPr>
            <p:ph type="title"/>
          </p:nvPr>
        </p:nvSpPr>
        <p:spPr>
          <a:xfrm>
            <a:off x="6275388" y="1781175"/>
            <a:ext cx="4675187" cy="879475"/>
          </a:xfrm>
        </p:spPr>
        <p:txBody>
          <a:bodyPr anchor="ctr"/>
          <a:lstStyle/>
          <a:p>
            <a:r>
              <a:rPr lang="sv-SE" dirty="0"/>
              <a:t>Ledningens roll</a:t>
            </a:r>
          </a:p>
        </p:txBody>
      </p:sp>
      <p:sp>
        <p:nvSpPr>
          <p:cNvPr id="4" name="Platshållare för text 3">
            <a:extLst>
              <a:ext uri="{FF2B5EF4-FFF2-40B4-BE49-F238E27FC236}">
                <a16:creationId xmlns:a16="http://schemas.microsoft.com/office/drawing/2014/main" id="{91176772-9D0A-0901-F69E-E082EE303C56}"/>
              </a:ext>
            </a:extLst>
          </p:cNvPr>
          <p:cNvSpPr>
            <a:spLocks noGrp="1"/>
          </p:cNvSpPr>
          <p:nvPr>
            <p:ph type="body" sz="quarter" idx="13"/>
          </p:nvPr>
        </p:nvSpPr>
        <p:spPr>
          <a:xfrm>
            <a:off x="6275388" y="2784475"/>
            <a:ext cx="4675187" cy="2648585"/>
          </a:xfrm>
        </p:spPr>
        <p:txBody>
          <a:bodyPr/>
          <a:lstStyle/>
          <a:p>
            <a:r>
              <a:rPr lang="sv-SE" dirty="0"/>
              <a:t>Vilka är ledningen?</a:t>
            </a:r>
          </a:p>
          <a:p>
            <a:r>
              <a:rPr lang="sv-SE" dirty="0"/>
              <a:t>Ansvarar för säkerhetsåtgärder </a:t>
            </a:r>
          </a:p>
          <a:p>
            <a:r>
              <a:rPr lang="sv-SE" dirty="0"/>
              <a:t>Ska genomgå utbildning  </a:t>
            </a:r>
          </a:p>
          <a:p>
            <a:r>
              <a:rPr lang="sv-SE" dirty="0"/>
              <a:t>Kan ställas till svars för överträdelser  </a:t>
            </a:r>
          </a:p>
          <a:p>
            <a:endParaRPr lang="sv-SE" dirty="0"/>
          </a:p>
        </p:txBody>
      </p:sp>
    </p:spTree>
    <p:extLst>
      <p:ext uri="{BB962C8B-B14F-4D97-AF65-F5344CB8AC3E}">
        <p14:creationId xmlns:p14="http://schemas.microsoft.com/office/powerpoint/2010/main" val="13227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F8A394D-4384-B18E-5D10-8C378BF72211}"/>
              </a:ext>
            </a:extLst>
          </p:cNvPr>
          <p:cNvSpPr>
            <a:spLocks noGrp="1"/>
          </p:cNvSpPr>
          <p:nvPr>
            <p:ph type="title"/>
          </p:nvPr>
        </p:nvSpPr>
        <p:spPr>
          <a:xfrm>
            <a:off x="1397358" y="1354549"/>
            <a:ext cx="4052466" cy="657543"/>
          </a:xfrm>
        </p:spPr>
        <p:txBody>
          <a:bodyPr/>
          <a:lstStyle/>
          <a:p>
            <a:r>
              <a:rPr lang="sv-SE" dirty="0"/>
              <a:t>Agenda</a:t>
            </a:r>
          </a:p>
        </p:txBody>
      </p:sp>
      <p:sp>
        <p:nvSpPr>
          <p:cNvPr id="11" name="Bild 17">
            <a:extLst>
              <a:ext uri="{FF2B5EF4-FFF2-40B4-BE49-F238E27FC236}">
                <a16:creationId xmlns:a16="http://schemas.microsoft.com/office/drawing/2014/main" id="{B31FFEEF-F2B5-B14F-7588-CE4C66275702}"/>
              </a:ext>
              <a:ext uri="{C183D7F6-B498-43B3-948B-1728B52AA6E4}">
                <adec:decorative xmlns:adec="http://schemas.microsoft.com/office/drawing/2017/decorative" val="1"/>
              </a:ext>
            </a:extLst>
          </p:cNvPr>
          <p:cNvSpPr/>
          <p:nvPr/>
        </p:nvSpPr>
        <p:spPr>
          <a:xfrm>
            <a:off x="1397782" y="2468879"/>
            <a:ext cx="296804" cy="221551"/>
          </a:xfrm>
          <a:custGeom>
            <a:avLst/>
            <a:gdLst>
              <a:gd name="connsiteX0" fmla="*/ 25146 w 1884377"/>
              <a:gd name="connsiteY0" fmla="*/ 766953 h 1406603"/>
              <a:gd name="connsiteX1" fmla="*/ 0 w 1884377"/>
              <a:gd name="connsiteY1" fmla="*/ 700945 h 1406603"/>
              <a:gd name="connsiteX2" fmla="*/ 25146 w 1884377"/>
              <a:gd name="connsiteY2" fmla="*/ 634936 h 1406603"/>
              <a:gd name="connsiteX3" fmla="*/ 161877 w 1884377"/>
              <a:gd name="connsiteY3" fmla="*/ 502920 h 1406603"/>
              <a:gd name="connsiteX4" fmla="*/ 226314 w 1884377"/>
              <a:gd name="connsiteY4" fmla="*/ 473059 h 1406603"/>
              <a:gd name="connsiteX5" fmla="*/ 293894 w 1884377"/>
              <a:gd name="connsiteY5" fmla="*/ 502920 h 1406603"/>
              <a:gd name="connsiteX6" fmla="*/ 705659 w 1884377"/>
              <a:gd name="connsiteY6" fmla="*/ 914685 h 1406603"/>
              <a:gd name="connsiteX7" fmla="*/ 1590484 w 1884377"/>
              <a:gd name="connsiteY7" fmla="*/ 29861 h 1406603"/>
              <a:gd name="connsiteX8" fmla="*/ 1658064 w 1884377"/>
              <a:gd name="connsiteY8" fmla="*/ 0 h 1406603"/>
              <a:gd name="connsiteX9" fmla="*/ 1722500 w 1884377"/>
              <a:gd name="connsiteY9" fmla="*/ 29861 h 1406603"/>
              <a:gd name="connsiteX10" fmla="*/ 1859231 w 1884377"/>
              <a:gd name="connsiteY10" fmla="*/ 161877 h 1406603"/>
              <a:gd name="connsiteX11" fmla="*/ 1884377 w 1884377"/>
              <a:gd name="connsiteY11" fmla="*/ 227886 h 1406603"/>
              <a:gd name="connsiteX12" fmla="*/ 1859231 w 1884377"/>
              <a:gd name="connsiteY12" fmla="*/ 293894 h 1406603"/>
              <a:gd name="connsiteX13" fmla="*/ 773239 w 1884377"/>
              <a:gd name="connsiteY13" fmla="*/ 1376743 h 1406603"/>
              <a:gd name="connsiteX14" fmla="*/ 707231 w 1884377"/>
              <a:gd name="connsiteY14" fmla="*/ 1406604 h 1406603"/>
              <a:gd name="connsiteX15" fmla="*/ 641223 w 1884377"/>
              <a:gd name="connsiteY15" fmla="*/ 1376743 h 1406603"/>
              <a:gd name="connsiteX16" fmla="*/ 25146 w 1884377"/>
              <a:gd name="connsiteY16" fmla="*/ 766953 h 140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4377" h="1406603">
                <a:moveTo>
                  <a:pt x="25146" y="766953"/>
                </a:moveTo>
                <a:cubicBezTo>
                  <a:pt x="7858" y="749665"/>
                  <a:pt x="0" y="727662"/>
                  <a:pt x="0" y="700945"/>
                </a:cubicBezTo>
                <a:cubicBezTo>
                  <a:pt x="0" y="674227"/>
                  <a:pt x="7858" y="652224"/>
                  <a:pt x="25146" y="634936"/>
                </a:cubicBezTo>
                <a:lnTo>
                  <a:pt x="161877" y="502920"/>
                </a:lnTo>
                <a:cubicBezTo>
                  <a:pt x="179165" y="484060"/>
                  <a:pt x="201168" y="473059"/>
                  <a:pt x="226314" y="473059"/>
                </a:cubicBezTo>
                <a:cubicBezTo>
                  <a:pt x="251460" y="473059"/>
                  <a:pt x="275034" y="482489"/>
                  <a:pt x="293894" y="502920"/>
                </a:cubicBezTo>
                <a:lnTo>
                  <a:pt x="705659" y="914685"/>
                </a:lnTo>
                <a:lnTo>
                  <a:pt x="1590484" y="29861"/>
                </a:lnTo>
                <a:cubicBezTo>
                  <a:pt x="1609343" y="11001"/>
                  <a:pt x="1632918" y="0"/>
                  <a:pt x="1658064" y="0"/>
                </a:cubicBezTo>
                <a:cubicBezTo>
                  <a:pt x="1683210" y="0"/>
                  <a:pt x="1705212" y="9430"/>
                  <a:pt x="1722500" y="29861"/>
                </a:cubicBezTo>
                <a:lnTo>
                  <a:pt x="1859231" y="161877"/>
                </a:lnTo>
                <a:cubicBezTo>
                  <a:pt x="1876519" y="179165"/>
                  <a:pt x="1884377" y="201168"/>
                  <a:pt x="1884377" y="227886"/>
                </a:cubicBezTo>
                <a:cubicBezTo>
                  <a:pt x="1884377" y="254603"/>
                  <a:pt x="1876519" y="276606"/>
                  <a:pt x="1859231" y="293894"/>
                </a:cubicBezTo>
                <a:lnTo>
                  <a:pt x="773239" y="1376743"/>
                </a:lnTo>
                <a:cubicBezTo>
                  <a:pt x="755951" y="1395603"/>
                  <a:pt x="733949" y="1406604"/>
                  <a:pt x="707231" y="1406604"/>
                </a:cubicBezTo>
                <a:cubicBezTo>
                  <a:pt x="680513" y="1406604"/>
                  <a:pt x="658511" y="1397174"/>
                  <a:pt x="641223" y="1376743"/>
                </a:cubicBezTo>
                <a:lnTo>
                  <a:pt x="25146" y="766953"/>
                </a:lnTo>
                <a:close/>
              </a:path>
            </a:pathLst>
          </a:custGeom>
          <a:solidFill>
            <a:schemeClr val="accent5"/>
          </a:solidFill>
          <a:ln w="1563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Platshållare för innehåll 8">
            <a:extLst>
              <a:ext uri="{FF2B5EF4-FFF2-40B4-BE49-F238E27FC236}">
                <a16:creationId xmlns:a16="http://schemas.microsoft.com/office/drawing/2014/main" id="{06001214-0FB6-F467-D1F2-A78669ED21CF}"/>
              </a:ext>
            </a:extLst>
          </p:cNvPr>
          <p:cNvSpPr txBox="1">
            <a:spLocks/>
          </p:cNvSpPr>
          <p:nvPr/>
        </p:nvSpPr>
        <p:spPr>
          <a:xfrm>
            <a:off x="1856233" y="2386583"/>
            <a:ext cx="6355079" cy="43891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spcAft>
                <a:spcPts val="1800"/>
              </a:spcAft>
            </a:pPr>
            <a:r>
              <a:rPr lang="sv-SE" sz="2400" dirty="0"/>
              <a:t>Cybersäkerhet och samhällets motståndskraft</a:t>
            </a:r>
          </a:p>
        </p:txBody>
      </p:sp>
      <p:sp>
        <p:nvSpPr>
          <p:cNvPr id="12" name="Bild 17">
            <a:extLst>
              <a:ext uri="{FF2B5EF4-FFF2-40B4-BE49-F238E27FC236}">
                <a16:creationId xmlns:a16="http://schemas.microsoft.com/office/drawing/2014/main" id="{05F4F04C-C059-8BC7-8C78-13E2C3FEB958}"/>
              </a:ext>
              <a:ext uri="{C183D7F6-B498-43B3-948B-1728B52AA6E4}">
                <adec:decorative xmlns:adec="http://schemas.microsoft.com/office/drawing/2017/decorative" val="1"/>
              </a:ext>
            </a:extLst>
          </p:cNvPr>
          <p:cNvSpPr/>
          <p:nvPr/>
        </p:nvSpPr>
        <p:spPr>
          <a:xfrm>
            <a:off x="1397782" y="3072383"/>
            <a:ext cx="296804" cy="221551"/>
          </a:xfrm>
          <a:custGeom>
            <a:avLst/>
            <a:gdLst>
              <a:gd name="connsiteX0" fmla="*/ 25146 w 1884377"/>
              <a:gd name="connsiteY0" fmla="*/ 766953 h 1406603"/>
              <a:gd name="connsiteX1" fmla="*/ 0 w 1884377"/>
              <a:gd name="connsiteY1" fmla="*/ 700945 h 1406603"/>
              <a:gd name="connsiteX2" fmla="*/ 25146 w 1884377"/>
              <a:gd name="connsiteY2" fmla="*/ 634936 h 1406603"/>
              <a:gd name="connsiteX3" fmla="*/ 161877 w 1884377"/>
              <a:gd name="connsiteY3" fmla="*/ 502920 h 1406603"/>
              <a:gd name="connsiteX4" fmla="*/ 226314 w 1884377"/>
              <a:gd name="connsiteY4" fmla="*/ 473059 h 1406603"/>
              <a:gd name="connsiteX5" fmla="*/ 293894 w 1884377"/>
              <a:gd name="connsiteY5" fmla="*/ 502920 h 1406603"/>
              <a:gd name="connsiteX6" fmla="*/ 705659 w 1884377"/>
              <a:gd name="connsiteY6" fmla="*/ 914685 h 1406603"/>
              <a:gd name="connsiteX7" fmla="*/ 1590484 w 1884377"/>
              <a:gd name="connsiteY7" fmla="*/ 29861 h 1406603"/>
              <a:gd name="connsiteX8" fmla="*/ 1658064 w 1884377"/>
              <a:gd name="connsiteY8" fmla="*/ 0 h 1406603"/>
              <a:gd name="connsiteX9" fmla="*/ 1722500 w 1884377"/>
              <a:gd name="connsiteY9" fmla="*/ 29861 h 1406603"/>
              <a:gd name="connsiteX10" fmla="*/ 1859231 w 1884377"/>
              <a:gd name="connsiteY10" fmla="*/ 161877 h 1406603"/>
              <a:gd name="connsiteX11" fmla="*/ 1884377 w 1884377"/>
              <a:gd name="connsiteY11" fmla="*/ 227886 h 1406603"/>
              <a:gd name="connsiteX12" fmla="*/ 1859231 w 1884377"/>
              <a:gd name="connsiteY12" fmla="*/ 293894 h 1406603"/>
              <a:gd name="connsiteX13" fmla="*/ 773239 w 1884377"/>
              <a:gd name="connsiteY13" fmla="*/ 1376743 h 1406603"/>
              <a:gd name="connsiteX14" fmla="*/ 707231 w 1884377"/>
              <a:gd name="connsiteY14" fmla="*/ 1406604 h 1406603"/>
              <a:gd name="connsiteX15" fmla="*/ 641223 w 1884377"/>
              <a:gd name="connsiteY15" fmla="*/ 1376743 h 1406603"/>
              <a:gd name="connsiteX16" fmla="*/ 25146 w 1884377"/>
              <a:gd name="connsiteY16" fmla="*/ 766953 h 140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4377" h="1406603">
                <a:moveTo>
                  <a:pt x="25146" y="766953"/>
                </a:moveTo>
                <a:cubicBezTo>
                  <a:pt x="7858" y="749665"/>
                  <a:pt x="0" y="727662"/>
                  <a:pt x="0" y="700945"/>
                </a:cubicBezTo>
                <a:cubicBezTo>
                  <a:pt x="0" y="674227"/>
                  <a:pt x="7858" y="652224"/>
                  <a:pt x="25146" y="634936"/>
                </a:cubicBezTo>
                <a:lnTo>
                  <a:pt x="161877" y="502920"/>
                </a:lnTo>
                <a:cubicBezTo>
                  <a:pt x="179165" y="484060"/>
                  <a:pt x="201168" y="473059"/>
                  <a:pt x="226314" y="473059"/>
                </a:cubicBezTo>
                <a:cubicBezTo>
                  <a:pt x="251460" y="473059"/>
                  <a:pt x="275034" y="482489"/>
                  <a:pt x="293894" y="502920"/>
                </a:cubicBezTo>
                <a:lnTo>
                  <a:pt x="705659" y="914685"/>
                </a:lnTo>
                <a:lnTo>
                  <a:pt x="1590484" y="29861"/>
                </a:lnTo>
                <a:cubicBezTo>
                  <a:pt x="1609343" y="11001"/>
                  <a:pt x="1632918" y="0"/>
                  <a:pt x="1658064" y="0"/>
                </a:cubicBezTo>
                <a:cubicBezTo>
                  <a:pt x="1683210" y="0"/>
                  <a:pt x="1705212" y="9430"/>
                  <a:pt x="1722500" y="29861"/>
                </a:cubicBezTo>
                <a:lnTo>
                  <a:pt x="1859231" y="161877"/>
                </a:lnTo>
                <a:cubicBezTo>
                  <a:pt x="1876519" y="179165"/>
                  <a:pt x="1884377" y="201168"/>
                  <a:pt x="1884377" y="227886"/>
                </a:cubicBezTo>
                <a:cubicBezTo>
                  <a:pt x="1884377" y="254603"/>
                  <a:pt x="1876519" y="276606"/>
                  <a:pt x="1859231" y="293894"/>
                </a:cubicBezTo>
                <a:lnTo>
                  <a:pt x="773239" y="1376743"/>
                </a:lnTo>
                <a:cubicBezTo>
                  <a:pt x="755951" y="1395603"/>
                  <a:pt x="733949" y="1406604"/>
                  <a:pt x="707231" y="1406604"/>
                </a:cubicBezTo>
                <a:cubicBezTo>
                  <a:pt x="680513" y="1406604"/>
                  <a:pt x="658511" y="1397174"/>
                  <a:pt x="641223" y="1376743"/>
                </a:cubicBezTo>
                <a:lnTo>
                  <a:pt x="25146" y="766953"/>
                </a:lnTo>
                <a:close/>
              </a:path>
            </a:pathLst>
          </a:custGeom>
          <a:solidFill>
            <a:schemeClr val="accent5"/>
          </a:solidFill>
          <a:ln w="1563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Platshållare för innehåll 8">
            <a:extLst>
              <a:ext uri="{FF2B5EF4-FFF2-40B4-BE49-F238E27FC236}">
                <a16:creationId xmlns:a16="http://schemas.microsoft.com/office/drawing/2014/main" id="{7B0466AF-82E7-9DE3-0805-96BE41159960}"/>
              </a:ext>
            </a:extLst>
          </p:cNvPr>
          <p:cNvSpPr txBox="1">
            <a:spLocks/>
          </p:cNvSpPr>
          <p:nvPr/>
        </p:nvSpPr>
        <p:spPr>
          <a:xfrm>
            <a:off x="1856233" y="2990088"/>
            <a:ext cx="6062471" cy="78721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spcAft>
                <a:spcPts val="1800"/>
              </a:spcAft>
            </a:pPr>
            <a:r>
              <a:rPr lang="sv-SE" sz="2400" dirty="0"/>
              <a:t>Vilka omfattas av cybersäkerhetslagen och vad innebär det för de som omfattas?</a:t>
            </a:r>
          </a:p>
          <a:p>
            <a:pPr>
              <a:spcAft>
                <a:spcPts val="1800"/>
              </a:spcAft>
            </a:pPr>
            <a:endParaRPr lang="sv-SE" sz="2400" dirty="0"/>
          </a:p>
        </p:txBody>
      </p:sp>
      <p:sp>
        <p:nvSpPr>
          <p:cNvPr id="7" name="Bild 17">
            <a:extLst>
              <a:ext uri="{FF2B5EF4-FFF2-40B4-BE49-F238E27FC236}">
                <a16:creationId xmlns:a16="http://schemas.microsoft.com/office/drawing/2014/main" id="{260EA58B-BA4D-C63A-0505-362381881546}"/>
              </a:ext>
              <a:ext uri="{C183D7F6-B498-43B3-948B-1728B52AA6E4}">
                <adec:decorative xmlns:adec="http://schemas.microsoft.com/office/drawing/2017/decorative" val="1"/>
              </a:ext>
            </a:extLst>
          </p:cNvPr>
          <p:cNvSpPr/>
          <p:nvPr/>
        </p:nvSpPr>
        <p:spPr>
          <a:xfrm>
            <a:off x="1397782" y="4024186"/>
            <a:ext cx="296804" cy="221551"/>
          </a:xfrm>
          <a:custGeom>
            <a:avLst/>
            <a:gdLst>
              <a:gd name="connsiteX0" fmla="*/ 25146 w 1884377"/>
              <a:gd name="connsiteY0" fmla="*/ 766953 h 1406603"/>
              <a:gd name="connsiteX1" fmla="*/ 0 w 1884377"/>
              <a:gd name="connsiteY1" fmla="*/ 700945 h 1406603"/>
              <a:gd name="connsiteX2" fmla="*/ 25146 w 1884377"/>
              <a:gd name="connsiteY2" fmla="*/ 634936 h 1406603"/>
              <a:gd name="connsiteX3" fmla="*/ 161877 w 1884377"/>
              <a:gd name="connsiteY3" fmla="*/ 502920 h 1406603"/>
              <a:gd name="connsiteX4" fmla="*/ 226314 w 1884377"/>
              <a:gd name="connsiteY4" fmla="*/ 473059 h 1406603"/>
              <a:gd name="connsiteX5" fmla="*/ 293894 w 1884377"/>
              <a:gd name="connsiteY5" fmla="*/ 502920 h 1406603"/>
              <a:gd name="connsiteX6" fmla="*/ 705659 w 1884377"/>
              <a:gd name="connsiteY6" fmla="*/ 914685 h 1406603"/>
              <a:gd name="connsiteX7" fmla="*/ 1590484 w 1884377"/>
              <a:gd name="connsiteY7" fmla="*/ 29861 h 1406603"/>
              <a:gd name="connsiteX8" fmla="*/ 1658064 w 1884377"/>
              <a:gd name="connsiteY8" fmla="*/ 0 h 1406603"/>
              <a:gd name="connsiteX9" fmla="*/ 1722500 w 1884377"/>
              <a:gd name="connsiteY9" fmla="*/ 29861 h 1406603"/>
              <a:gd name="connsiteX10" fmla="*/ 1859231 w 1884377"/>
              <a:gd name="connsiteY10" fmla="*/ 161877 h 1406603"/>
              <a:gd name="connsiteX11" fmla="*/ 1884377 w 1884377"/>
              <a:gd name="connsiteY11" fmla="*/ 227886 h 1406603"/>
              <a:gd name="connsiteX12" fmla="*/ 1859231 w 1884377"/>
              <a:gd name="connsiteY12" fmla="*/ 293894 h 1406603"/>
              <a:gd name="connsiteX13" fmla="*/ 773239 w 1884377"/>
              <a:gd name="connsiteY13" fmla="*/ 1376743 h 1406603"/>
              <a:gd name="connsiteX14" fmla="*/ 707231 w 1884377"/>
              <a:gd name="connsiteY14" fmla="*/ 1406604 h 1406603"/>
              <a:gd name="connsiteX15" fmla="*/ 641223 w 1884377"/>
              <a:gd name="connsiteY15" fmla="*/ 1376743 h 1406603"/>
              <a:gd name="connsiteX16" fmla="*/ 25146 w 1884377"/>
              <a:gd name="connsiteY16" fmla="*/ 766953 h 140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4377" h="1406603">
                <a:moveTo>
                  <a:pt x="25146" y="766953"/>
                </a:moveTo>
                <a:cubicBezTo>
                  <a:pt x="7858" y="749665"/>
                  <a:pt x="0" y="727662"/>
                  <a:pt x="0" y="700945"/>
                </a:cubicBezTo>
                <a:cubicBezTo>
                  <a:pt x="0" y="674227"/>
                  <a:pt x="7858" y="652224"/>
                  <a:pt x="25146" y="634936"/>
                </a:cubicBezTo>
                <a:lnTo>
                  <a:pt x="161877" y="502920"/>
                </a:lnTo>
                <a:cubicBezTo>
                  <a:pt x="179165" y="484060"/>
                  <a:pt x="201168" y="473059"/>
                  <a:pt x="226314" y="473059"/>
                </a:cubicBezTo>
                <a:cubicBezTo>
                  <a:pt x="251460" y="473059"/>
                  <a:pt x="275034" y="482489"/>
                  <a:pt x="293894" y="502920"/>
                </a:cubicBezTo>
                <a:lnTo>
                  <a:pt x="705659" y="914685"/>
                </a:lnTo>
                <a:lnTo>
                  <a:pt x="1590484" y="29861"/>
                </a:lnTo>
                <a:cubicBezTo>
                  <a:pt x="1609343" y="11001"/>
                  <a:pt x="1632918" y="0"/>
                  <a:pt x="1658064" y="0"/>
                </a:cubicBezTo>
                <a:cubicBezTo>
                  <a:pt x="1683210" y="0"/>
                  <a:pt x="1705212" y="9430"/>
                  <a:pt x="1722500" y="29861"/>
                </a:cubicBezTo>
                <a:lnTo>
                  <a:pt x="1859231" y="161877"/>
                </a:lnTo>
                <a:cubicBezTo>
                  <a:pt x="1876519" y="179165"/>
                  <a:pt x="1884377" y="201168"/>
                  <a:pt x="1884377" y="227886"/>
                </a:cubicBezTo>
                <a:cubicBezTo>
                  <a:pt x="1884377" y="254603"/>
                  <a:pt x="1876519" y="276606"/>
                  <a:pt x="1859231" y="293894"/>
                </a:cubicBezTo>
                <a:lnTo>
                  <a:pt x="773239" y="1376743"/>
                </a:lnTo>
                <a:cubicBezTo>
                  <a:pt x="755951" y="1395603"/>
                  <a:pt x="733949" y="1406604"/>
                  <a:pt x="707231" y="1406604"/>
                </a:cubicBezTo>
                <a:cubicBezTo>
                  <a:pt x="680513" y="1406604"/>
                  <a:pt x="658511" y="1397174"/>
                  <a:pt x="641223" y="1376743"/>
                </a:cubicBezTo>
                <a:lnTo>
                  <a:pt x="25146" y="766953"/>
                </a:lnTo>
                <a:close/>
              </a:path>
            </a:pathLst>
          </a:custGeom>
          <a:solidFill>
            <a:schemeClr val="accent5"/>
          </a:solidFill>
          <a:ln w="1563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Platshållare för innehåll 8">
            <a:extLst>
              <a:ext uri="{FF2B5EF4-FFF2-40B4-BE49-F238E27FC236}">
                <a16:creationId xmlns:a16="http://schemas.microsoft.com/office/drawing/2014/main" id="{A127469E-5D28-3EDD-0B66-5F1FF95E0856}"/>
              </a:ext>
            </a:extLst>
          </p:cNvPr>
          <p:cNvSpPr txBox="1">
            <a:spLocks/>
          </p:cNvSpPr>
          <p:nvPr/>
        </p:nvSpPr>
        <p:spPr>
          <a:xfrm>
            <a:off x="1856233" y="3941890"/>
            <a:ext cx="3145535" cy="3749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spcAft>
                <a:spcPts val="1800"/>
              </a:spcAft>
            </a:pPr>
            <a:r>
              <a:rPr lang="sv-SE" sz="2400" dirty="0"/>
              <a:t>Tillsyn och sanktioner</a:t>
            </a:r>
          </a:p>
        </p:txBody>
      </p:sp>
      <p:sp>
        <p:nvSpPr>
          <p:cNvPr id="10" name="Bild 17">
            <a:extLst>
              <a:ext uri="{FF2B5EF4-FFF2-40B4-BE49-F238E27FC236}">
                <a16:creationId xmlns:a16="http://schemas.microsoft.com/office/drawing/2014/main" id="{45F022FD-8830-0A40-E42C-0EBAC099228D}"/>
              </a:ext>
              <a:ext uri="{C183D7F6-B498-43B3-948B-1728B52AA6E4}">
                <adec:decorative xmlns:adec="http://schemas.microsoft.com/office/drawing/2017/decorative" val="1"/>
              </a:ext>
            </a:extLst>
          </p:cNvPr>
          <p:cNvSpPr/>
          <p:nvPr/>
        </p:nvSpPr>
        <p:spPr>
          <a:xfrm>
            <a:off x="1397782" y="4627690"/>
            <a:ext cx="296804" cy="221551"/>
          </a:xfrm>
          <a:custGeom>
            <a:avLst/>
            <a:gdLst>
              <a:gd name="connsiteX0" fmla="*/ 25146 w 1884377"/>
              <a:gd name="connsiteY0" fmla="*/ 766953 h 1406603"/>
              <a:gd name="connsiteX1" fmla="*/ 0 w 1884377"/>
              <a:gd name="connsiteY1" fmla="*/ 700945 h 1406603"/>
              <a:gd name="connsiteX2" fmla="*/ 25146 w 1884377"/>
              <a:gd name="connsiteY2" fmla="*/ 634936 h 1406603"/>
              <a:gd name="connsiteX3" fmla="*/ 161877 w 1884377"/>
              <a:gd name="connsiteY3" fmla="*/ 502920 h 1406603"/>
              <a:gd name="connsiteX4" fmla="*/ 226314 w 1884377"/>
              <a:gd name="connsiteY4" fmla="*/ 473059 h 1406603"/>
              <a:gd name="connsiteX5" fmla="*/ 293894 w 1884377"/>
              <a:gd name="connsiteY5" fmla="*/ 502920 h 1406603"/>
              <a:gd name="connsiteX6" fmla="*/ 705659 w 1884377"/>
              <a:gd name="connsiteY6" fmla="*/ 914685 h 1406603"/>
              <a:gd name="connsiteX7" fmla="*/ 1590484 w 1884377"/>
              <a:gd name="connsiteY7" fmla="*/ 29861 h 1406603"/>
              <a:gd name="connsiteX8" fmla="*/ 1658064 w 1884377"/>
              <a:gd name="connsiteY8" fmla="*/ 0 h 1406603"/>
              <a:gd name="connsiteX9" fmla="*/ 1722500 w 1884377"/>
              <a:gd name="connsiteY9" fmla="*/ 29861 h 1406603"/>
              <a:gd name="connsiteX10" fmla="*/ 1859231 w 1884377"/>
              <a:gd name="connsiteY10" fmla="*/ 161877 h 1406603"/>
              <a:gd name="connsiteX11" fmla="*/ 1884377 w 1884377"/>
              <a:gd name="connsiteY11" fmla="*/ 227886 h 1406603"/>
              <a:gd name="connsiteX12" fmla="*/ 1859231 w 1884377"/>
              <a:gd name="connsiteY12" fmla="*/ 293894 h 1406603"/>
              <a:gd name="connsiteX13" fmla="*/ 773239 w 1884377"/>
              <a:gd name="connsiteY13" fmla="*/ 1376743 h 1406603"/>
              <a:gd name="connsiteX14" fmla="*/ 707231 w 1884377"/>
              <a:gd name="connsiteY14" fmla="*/ 1406604 h 1406603"/>
              <a:gd name="connsiteX15" fmla="*/ 641223 w 1884377"/>
              <a:gd name="connsiteY15" fmla="*/ 1376743 h 1406603"/>
              <a:gd name="connsiteX16" fmla="*/ 25146 w 1884377"/>
              <a:gd name="connsiteY16" fmla="*/ 766953 h 140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4377" h="1406603">
                <a:moveTo>
                  <a:pt x="25146" y="766953"/>
                </a:moveTo>
                <a:cubicBezTo>
                  <a:pt x="7858" y="749665"/>
                  <a:pt x="0" y="727662"/>
                  <a:pt x="0" y="700945"/>
                </a:cubicBezTo>
                <a:cubicBezTo>
                  <a:pt x="0" y="674227"/>
                  <a:pt x="7858" y="652224"/>
                  <a:pt x="25146" y="634936"/>
                </a:cubicBezTo>
                <a:lnTo>
                  <a:pt x="161877" y="502920"/>
                </a:lnTo>
                <a:cubicBezTo>
                  <a:pt x="179165" y="484060"/>
                  <a:pt x="201168" y="473059"/>
                  <a:pt x="226314" y="473059"/>
                </a:cubicBezTo>
                <a:cubicBezTo>
                  <a:pt x="251460" y="473059"/>
                  <a:pt x="275034" y="482489"/>
                  <a:pt x="293894" y="502920"/>
                </a:cubicBezTo>
                <a:lnTo>
                  <a:pt x="705659" y="914685"/>
                </a:lnTo>
                <a:lnTo>
                  <a:pt x="1590484" y="29861"/>
                </a:lnTo>
                <a:cubicBezTo>
                  <a:pt x="1609343" y="11001"/>
                  <a:pt x="1632918" y="0"/>
                  <a:pt x="1658064" y="0"/>
                </a:cubicBezTo>
                <a:cubicBezTo>
                  <a:pt x="1683210" y="0"/>
                  <a:pt x="1705212" y="9430"/>
                  <a:pt x="1722500" y="29861"/>
                </a:cubicBezTo>
                <a:lnTo>
                  <a:pt x="1859231" y="161877"/>
                </a:lnTo>
                <a:cubicBezTo>
                  <a:pt x="1876519" y="179165"/>
                  <a:pt x="1884377" y="201168"/>
                  <a:pt x="1884377" y="227886"/>
                </a:cubicBezTo>
                <a:cubicBezTo>
                  <a:pt x="1884377" y="254603"/>
                  <a:pt x="1876519" y="276606"/>
                  <a:pt x="1859231" y="293894"/>
                </a:cubicBezTo>
                <a:lnTo>
                  <a:pt x="773239" y="1376743"/>
                </a:lnTo>
                <a:cubicBezTo>
                  <a:pt x="755951" y="1395603"/>
                  <a:pt x="733949" y="1406604"/>
                  <a:pt x="707231" y="1406604"/>
                </a:cubicBezTo>
                <a:cubicBezTo>
                  <a:pt x="680513" y="1406604"/>
                  <a:pt x="658511" y="1397174"/>
                  <a:pt x="641223" y="1376743"/>
                </a:cubicBezTo>
                <a:lnTo>
                  <a:pt x="25146" y="766953"/>
                </a:lnTo>
                <a:close/>
              </a:path>
            </a:pathLst>
          </a:custGeom>
          <a:solidFill>
            <a:schemeClr val="accent5"/>
          </a:solidFill>
          <a:ln w="1563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Platshållare för innehåll 8">
            <a:extLst>
              <a:ext uri="{FF2B5EF4-FFF2-40B4-BE49-F238E27FC236}">
                <a16:creationId xmlns:a16="http://schemas.microsoft.com/office/drawing/2014/main" id="{CDF1E0B3-9DD2-9102-E40D-F1965A9202FC}"/>
              </a:ext>
            </a:extLst>
          </p:cNvPr>
          <p:cNvSpPr txBox="1">
            <a:spLocks/>
          </p:cNvSpPr>
          <p:nvPr/>
        </p:nvSpPr>
        <p:spPr>
          <a:xfrm>
            <a:off x="1856233" y="4545394"/>
            <a:ext cx="6208775" cy="3749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spcAft>
                <a:spcPts val="1800"/>
              </a:spcAft>
            </a:pPr>
            <a:r>
              <a:rPr lang="sv-SE" sz="2400" dirty="0"/>
              <a:t>Hur kommer man igång och vilket stöd finns?</a:t>
            </a:r>
          </a:p>
        </p:txBody>
      </p:sp>
    </p:spTree>
    <p:extLst>
      <p:ext uri="{BB962C8B-B14F-4D97-AF65-F5344CB8AC3E}">
        <p14:creationId xmlns:p14="http://schemas.microsoft.com/office/powerpoint/2010/main" val="250142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2" grpId="0" animBg="1"/>
      <p:bldP spid="15" grpId="0"/>
      <p:bldP spid="7" grpId="0" animBg="1"/>
      <p:bldP spid="19" grpId="0"/>
      <p:bldP spid="10" grpId="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8A1C205-0D4E-5DEE-FC1F-ECF88435CDAD}"/>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
        <p:nvSpPr>
          <p:cNvPr id="7" name="Rubrik 6">
            <a:extLst>
              <a:ext uri="{FF2B5EF4-FFF2-40B4-BE49-F238E27FC236}">
                <a16:creationId xmlns:a16="http://schemas.microsoft.com/office/drawing/2014/main" id="{D79E6E79-01FD-977B-9A4B-87B31A042F1A}"/>
              </a:ext>
            </a:extLst>
          </p:cNvPr>
          <p:cNvSpPr>
            <a:spLocks noGrp="1"/>
          </p:cNvSpPr>
          <p:nvPr>
            <p:ph type="title"/>
          </p:nvPr>
        </p:nvSpPr>
        <p:spPr>
          <a:xfrm>
            <a:off x="6190162" y="1153240"/>
            <a:ext cx="5144587" cy="878339"/>
          </a:xfrm>
        </p:spPr>
        <p:txBody>
          <a:bodyPr/>
          <a:lstStyle/>
          <a:p>
            <a:r>
              <a:rPr lang="sv-SE" dirty="0"/>
              <a:t>Fler som berörs – säkerhet i leveranskedjan </a:t>
            </a:r>
          </a:p>
        </p:txBody>
      </p:sp>
      <p:sp>
        <p:nvSpPr>
          <p:cNvPr id="8" name="Platshållare för innehåll 7">
            <a:extLst>
              <a:ext uri="{FF2B5EF4-FFF2-40B4-BE49-F238E27FC236}">
                <a16:creationId xmlns:a16="http://schemas.microsoft.com/office/drawing/2014/main" id="{2A64199B-39AA-4223-0A04-A5349B8785B7}"/>
              </a:ext>
            </a:extLst>
          </p:cNvPr>
          <p:cNvSpPr>
            <a:spLocks noGrp="1"/>
          </p:cNvSpPr>
          <p:nvPr>
            <p:ph type="body" sz="quarter" idx="13"/>
          </p:nvPr>
        </p:nvSpPr>
        <p:spPr>
          <a:xfrm>
            <a:off x="6189220" y="2203205"/>
            <a:ext cx="5144587" cy="3645145"/>
          </a:xfrm>
        </p:spPr>
        <p:txBody>
          <a:bodyPr/>
          <a:lstStyle/>
          <a:p>
            <a:r>
              <a:rPr lang="sv-SE" dirty="0"/>
              <a:t>Verksamhetsutövarens ansvar omfattar även leverantörer, exempelvis</a:t>
            </a:r>
          </a:p>
          <a:p>
            <a:pPr lvl="1"/>
            <a:r>
              <a:rPr lang="sv-SE" dirty="0"/>
              <a:t>Krav på informations- och cybersäkerhetsarbete i leverantörsavtal</a:t>
            </a:r>
          </a:p>
          <a:p>
            <a:pPr lvl="1"/>
            <a:r>
              <a:rPr lang="sv-SE" dirty="0"/>
              <a:t>Uppföljning av att avtalskraven uppfylls</a:t>
            </a:r>
          </a:p>
          <a:p>
            <a:pPr lvl="1"/>
            <a:r>
              <a:rPr lang="sv-SE" dirty="0"/>
              <a:t>Överenskomna rutiner för samarbete vid incidenter och tillsyn</a:t>
            </a:r>
          </a:p>
          <a:p>
            <a:r>
              <a:rPr lang="sv-SE" dirty="0"/>
              <a:t>Syftet är att säkerställa att leveranskedjan klarar de nödvändiga säkerhetskraven</a:t>
            </a:r>
          </a:p>
        </p:txBody>
      </p:sp>
    </p:spTree>
    <p:extLst>
      <p:ext uri="{BB962C8B-B14F-4D97-AF65-F5344CB8AC3E}">
        <p14:creationId xmlns:p14="http://schemas.microsoft.com/office/powerpoint/2010/main" val="308261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E645E6-093D-08CB-CFE0-418EE365001C}"/>
              </a:ext>
            </a:extLst>
          </p:cNvPr>
          <p:cNvSpPr>
            <a:spLocks noGrp="1"/>
          </p:cNvSpPr>
          <p:nvPr>
            <p:ph type="title"/>
          </p:nvPr>
        </p:nvSpPr>
        <p:spPr/>
        <p:txBody>
          <a:bodyPr anchor="ctr"/>
          <a:lstStyle/>
          <a:p>
            <a:r>
              <a:rPr lang="sv-SE" dirty="0"/>
              <a:t>Krav på incidentrapportering</a:t>
            </a:r>
          </a:p>
        </p:txBody>
      </p:sp>
      <p:sp>
        <p:nvSpPr>
          <p:cNvPr id="18" name="Rektangel 17">
            <a:extLst>
              <a:ext uri="{FF2B5EF4-FFF2-40B4-BE49-F238E27FC236}">
                <a16:creationId xmlns:a16="http://schemas.microsoft.com/office/drawing/2014/main" id="{5C1B2831-48CB-A811-3769-CD7F13E590D2}"/>
              </a:ext>
            </a:extLst>
          </p:cNvPr>
          <p:cNvSpPr/>
          <p:nvPr/>
        </p:nvSpPr>
        <p:spPr>
          <a:xfrm>
            <a:off x="1393199" y="2336263"/>
            <a:ext cx="3100698" cy="322499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288000" rIns="288000" bIns="108000" rtlCol="0" anchor="t"/>
          <a:lstStyle/>
          <a:p>
            <a:pPr>
              <a:spcAft>
                <a:spcPts val="600"/>
              </a:spcAft>
            </a:pPr>
            <a:r>
              <a:rPr lang="sv-SE" b="1" dirty="0">
                <a:solidFill>
                  <a:schemeClr val="bg1"/>
                </a:solidFill>
              </a:rPr>
              <a:t>Typ</a:t>
            </a:r>
          </a:p>
          <a:p>
            <a:r>
              <a:rPr lang="sv-SE" sz="1600" dirty="0">
                <a:solidFill>
                  <a:schemeClr val="bg1"/>
                </a:solidFill>
              </a:rPr>
              <a:t>Incidenter som har</a:t>
            </a:r>
            <a:br>
              <a:rPr lang="sv-SE" sz="1600" dirty="0">
                <a:solidFill>
                  <a:schemeClr val="bg1"/>
                </a:solidFill>
              </a:rPr>
            </a:br>
            <a:r>
              <a:rPr lang="sv-SE" sz="1600" dirty="0">
                <a:solidFill>
                  <a:schemeClr val="bg1"/>
                </a:solidFill>
              </a:rPr>
              <a:t>eller kan ha en </a:t>
            </a:r>
            <a:br>
              <a:rPr lang="sv-SE" sz="1600" dirty="0">
                <a:solidFill>
                  <a:schemeClr val="bg1"/>
                </a:solidFill>
              </a:rPr>
            </a:br>
            <a:r>
              <a:rPr lang="sv-SE" sz="1600" dirty="0">
                <a:solidFill>
                  <a:schemeClr val="bg1"/>
                </a:solidFill>
              </a:rPr>
              <a:t>betydande inverkan </a:t>
            </a:r>
            <a:br>
              <a:rPr lang="sv-SE" sz="1600" dirty="0">
                <a:solidFill>
                  <a:schemeClr val="bg1"/>
                </a:solidFill>
              </a:rPr>
            </a:br>
            <a:r>
              <a:rPr lang="sv-SE" sz="1600" dirty="0">
                <a:solidFill>
                  <a:schemeClr val="bg1"/>
                </a:solidFill>
              </a:rPr>
              <a:t>i tillhandahållandet </a:t>
            </a:r>
            <a:br>
              <a:rPr lang="sv-SE" sz="1600" dirty="0">
                <a:solidFill>
                  <a:schemeClr val="bg1"/>
                </a:solidFill>
              </a:rPr>
            </a:br>
            <a:r>
              <a:rPr lang="sv-SE" sz="1600" dirty="0">
                <a:solidFill>
                  <a:schemeClr val="bg1"/>
                </a:solidFill>
              </a:rPr>
              <a:t>av tjänster.</a:t>
            </a:r>
          </a:p>
        </p:txBody>
      </p:sp>
      <p:sp>
        <p:nvSpPr>
          <p:cNvPr id="19" name="Rektangel 18">
            <a:extLst>
              <a:ext uri="{FF2B5EF4-FFF2-40B4-BE49-F238E27FC236}">
                <a16:creationId xmlns:a16="http://schemas.microsoft.com/office/drawing/2014/main" id="{4E08E4B2-9F7C-9837-0557-A355BDA59C43}"/>
              </a:ext>
            </a:extLst>
          </p:cNvPr>
          <p:cNvSpPr/>
          <p:nvPr/>
        </p:nvSpPr>
        <p:spPr>
          <a:xfrm>
            <a:off x="4555324" y="2336263"/>
            <a:ext cx="3100698" cy="32249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288000" rIns="288000" bIns="108000" rtlCol="0" anchor="t"/>
          <a:lstStyle/>
          <a:p>
            <a:pPr>
              <a:spcAft>
                <a:spcPts val="600"/>
              </a:spcAft>
            </a:pPr>
            <a:r>
              <a:rPr lang="sv-SE" b="1" dirty="0">
                <a:solidFill>
                  <a:schemeClr val="bg1"/>
                </a:solidFill>
              </a:rPr>
              <a:t>Tröskelvärden</a:t>
            </a:r>
          </a:p>
          <a:p>
            <a:pPr marL="144000" indent="-144000">
              <a:spcAft>
                <a:spcPts val="600"/>
              </a:spcAft>
              <a:buFont typeface="Arial" panose="020B0604020202020204" pitchFamily="34" charset="0"/>
              <a:buChar char="•"/>
            </a:pPr>
            <a:r>
              <a:rPr lang="sv-SE" sz="1600" dirty="0">
                <a:solidFill>
                  <a:schemeClr val="bg1"/>
                </a:solidFill>
              </a:rPr>
              <a:t>Incidenten har orsakat eller kan orsaka allvarliga driftsstörningar eller ekonomiska förluster.</a:t>
            </a:r>
          </a:p>
          <a:p>
            <a:pPr marL="144000" indent="-144000">
              <a:buFont typeface="Arial" panose="020B0604020202020204" pitchFamily="34" charset="0"/>
              <a:buChar char="•"/>
            </a:pPr>
            <a:r>
              <a:rPr lang="sv-SE" sz="1600" dirty="0">
                <a:solidFill>
                  <a:schemeClr val="bg1"/>
                </a:solidFill>
              </a:rPr>
              <a:t>Incidenten har påverkat eller kan påverka andra </a:t>
            </a:r>
            <a:br>
              <a:rPr lang="sv-SE" sz="1600" dirty="0">
                <a:solidFill>
                  <a:schemeClr val="bg1"/>
                </a:solidFill>
              </a:rPr>
            </a:br>
            <a:r>
              <a:rPr lang="sv-SE" sz="1600" dirty="0">
                <a:solidFill>
                  <a:schemeClr val="bg1"/>
                </a:solidFill>
              </a:rPr>
              <a:t>fysiska eller juridiska personer genom att </a:t>
            </a:r>
            <a:br>
              <a:rPr lang="sv-SE" sz="1600" dirty="0">
                <a:solidFill>
                  <a:schemeClr val="bg1"/>
                </a:solidFill>
              </a:rPr>
            </a:br>
            <a:r>
              <a:rPr lang="sv-SE" sz="1600" dirty="0">
                <a:solidFill>
                  <a:schemeClr val="bg1"/>
                </a:solidFill>
              </a:rPr>
              <a:t>vålla betydande skada.</a:t>
            </a:r>
          </a:p>
        </p:txBody>
      </p:sp>
      <p:sp>
        <p:nvSpPr>
          <p:cNvPr id="20" name="Rektangel 19">
            <a:extLst>
              <a:ext uri="{FF2B5EF4-FFF2-40B4-BE49-F238E27FC236}">
                <a16:creationId xmlns:a16="http://schemas.microsoft.com/office/drawing/2014/main" id="{1346F53D-BD87-5E7B-764E-C367679E85EA}"/>
              </a:ext>
            </a:extLst>
          </p:cNvPr>
          <p:cNvSpPr/>
          <p:nvPr/>
        </p:nvSpPr>
        <p:spPr>
          <a:xfrm>
            <a:off x="7717448" y="2336263"/>
            <a:ext cx="3100698" cy="322499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288000" rIns="288000" bIns="108000" rtlCol="0" anchor="t"/>
          <a:lstStyle/>
          <a:p>
            <a:pPr>
              <a:spcAft>
                <a:spcPts val="600"/>
              </a:spcAft>
            </a:pPr>
            <a:r>
              <a:rPr lang="sv-SE" b="1" dirty="0">
                <a:solidFill>
                  <a:schemeClr val="bg1"/>
                </a:solidFill>
              </a:rPr>
              <a:t>När</a:t>
            </a:r>
          </a:p>
          <a:p>
            <a:r>
              <a:rPr lang="sv-SE" sz="1600" dirty="0">
                <a:solidFill>
                  <a:schemeClr val="bg1"/>
                </a:solidFill>
              </a:rPr>
              <a:t>En tidig varning inom </a:t>
            </a:r>
            <a:br>
              <a:rPr lang="sv-SE" sz="1600" dirty="0">
                <a:solidFill>
                  <a:schemeClr val="bg1"/>
                </a:solidFill>
              </a:rPr>
            </a:br>
            <a:r>
              <a:rPr lang="sv-SE" sz="1600" dirty="0">
                <a:solidFill>
                  <a:schemeClr val="bg1"/>
                </a:solidFill>
              </a:rPr>
              <a:t>24 timmar, en incident-anmälan med uppdaterad information inom 72 timmar och en slutrapport inom </a:t>
            </a:r>
            <a:br>
              <a:rPr lang="sv-SE" sz="1600" dirty="0">
                <a:solidFill>
                  <a:schemeClr val="bg1"/>
                </a:solidFill>
              </a:rPr>
            </a:br>
            <a:r>
              <a:rPr lang="sv-SE" sz="1600" dirty="0">
                <a:solidFill>
                  <a:schemeClr val="bg1"/>
                </a:solidFill>
              </a:rPr>
              <a:t>1 månad.</a:t>
            </a:r>
          </a:p>
        </p:txBody>
      </p:sp>
      <p:sp>
        <p:nvSpPr>
          <p:cNvPr id="2" name="Likbent triangel 1">
            <a:extLst>
              <a:ext uri="{FF2B5EF4-FFF2-40B4-BE49-F238E27FC236}">
                <a16:creationId xmlns:a16="http://schemas.microsoft.com/office/drawing/2014/main" id="{7719F3DE-60C7-D61B-95BA-C29B37D4C996}"/>
              </a:ext>
              <a:ext uri="{C183D7F6-B498-43B3-948B-1728B52AA6E4}">
                <adec:decorative xmlns:adec="http://schemas.microsoft.com/office/drawing/2017/decorative" val="1"/>
              </a:ext>
            </a:extLst>
          </p:cNvPr>
          <p:cNvSpPr/>
          <p:nvPr/>
        </p:nvSpPr>
        <p:spPr>
          <a:xfrm rot="10800000">
            <a:off x="5866798" y="2239320"/>
            <a:ext cx="477751" cy="239876"/>
          </a:xfrm>
          <a:prstGeom prst="triangle">
            <a:avLst/>
          </a:prstGeom>
          <a:solidFill>
            <a:schemeClr val="tx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Likbent triangel 2">
            <a:extLst>
              <a:ext uri="{FF2B5EF4-FFF2-40B4-BE49-F238E27FC236}">
                <a16:creationId xmlns:a16="http://schemas.microsoft.com/office/drawing/2014/main" id="{8C8BE77C-43CF-B0C5-3281-E17DE8C394A4}"/>
              </a:ext>
              <a:ext uri="{C183D7F6-B498-43B3-948B-1728B52AA6E4}">
                <adec:decorative xmlns:adec="http://schemas.microsoft.com/office/drawing/2017/decorative" val="1"/>
              </a:ext>
            </a:extLst>
          </p:cNvPr>
          <p:cNvSpPr/>
          <p:nvPr/>
        </p:nvSpPr>
        <p:spPr>
          <a:xfrm rot="10800000">
            <a:off x="2704673" y="2239320"/>
            <a:ext cx="477751" cy="239876"/>
          </a:xfrm>
          <a:prstGeom prst="triangle">
            <a:avLst/>
          </a:prstGeom>
          <a:solidFill>
            <a:schemeClr val="tx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Likbent triangel 4">
            <a:extLst>
              <a:ext uri="{FF2B5EF4-FFF2-40B4-BE49-F238E27FC236}">
                <a16:creationId xmlns:a16="http://schemas.microsoft.com/office/drawing/2014/main" id="{32BD3D24-7468-C561-70A3-C90BACB15C8E}"/>
              </a:ext>
              <a:ext uri="{C183D7F6-B498-43B3-948B-1728B52AA6E4}">
                <adec:decorative xmlns:adec="http://schemas.microsoft.com/office/drawing/2017/decorative" val="1"/>
              </a:ext>
            </a:extLst>
          </p:cNvPr>
          <p:cNvSpPr/>
          <p:nvPr/>
        </p:nvSpPr>
        <p:spPr>
          <a:xfrm rot="10800000">
            <a:off x="9028922" y="2239320"/>
            <a:ext cx="477751" cy="239876"/>
          </a:xfrm>
          <a:prstGeom prst="triangle">
            <a:avLst/>
          </a:prstGeom>
          <a:solidFill>
            <a:schemeClr val="tx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D7D0F55E-600D-5554-19B7-A32A57AAFFCB}"/>
              </a:ext>
            </a:extLst>
          </p:cNvPr>
          <p:cNvSpPr/>
          <p:nvPr/>
        </p:nvSpPr>
        <p:spPr>
          <a:xfrm>
            <a:off x="1386273" y="1517229"/>
            <a:ext cx="9431873" cy="7600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rPr>
              <a:t>NIS2-direktivet</a:t>
            </a:r>
            <a:endParaRPr lang="sv-SE" sz="2400" dirty="0"/>
          </a:p>
        </p:txBody>
      </p:sp>
    </p:spTree>
    <p:extLst>
      <p:ext uri="{BB962C8B-B14F-4D97-AF65-F5344CB8AC3E}">
        <p14:creationId xmlns:p14="http://schemas.microsoft.com/office/powerpoint/2010/main" val="381551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50"/>
                                        <p:tgtEl>
                                          <p:spTgt spid="3"/>
                                        </p:tgtEl>
                                      </p:cBhvr>
                                    </p:animEffect>
                                  </p:childTnLst>
                                </p:cTn>
                              </p:par>
                            </p:childTnLst>
                          </p:cTn>
                        </p:par>
                        <p:par>
                          <p:cTn id="13" fill="hold">
                            <p:stCondLst>
                              <p:cond delay="25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250"/>
                                        <p:tgtEl>
                                          <p:spTgt spid="2"/>
                                        </p:tgtEl>
                                      </p:cBhvr>
                                    </p:animEffect>
                                  </p:childTnLst>
                                </p:cTn>
                              </p:par>
                            </p:childTnLst>
                          </p:cTn>
                        </p:par>
                        <p:par>
                          <p:cTn id="22" fill="hold">
                            <p:stCondLst>
                              <p:cond delay="25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250"/>
                                        <p:tgtEl>
                                          <p:spTgt spid="5"/>
                                        </p:tgtEl>
                                      </p:cBhvr>
                                    </p:animEffect>
                                  </p:childTnLst>
                                </p:cTn>
                              </p:par>
                            </p:childTnLst>
                          </p:cTn>
                        </p:par>
                        <p:par>
                          <p:cTn id="31" fill="hold">
                            <p:stCondLst>
                              <p:cond delay="25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 grpId="0" animBg="1"/>
      <p:bldP spid="3" grpId="0" animBg="1"/>
      <p:bldP spid="5"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E0C42B2-5C59-A60E-E76E-9907608AA9E6}"/>
              </a:ext>
            </a:extLst>
          </p:cNvPr>
          <p:cNvSpPr>
            <a:spLocks noGrp="1"/>
          </p:cNvSpPr>
          <p:nvPr>
            <p:ph type="title"/>
          </p:nvPr>
        </p:nvSpPr>
        <p:spPr>
          <a:xfrm>
            <a:off x="1397000" y="2295144"/>
            <a:ext cx="9950450" cy="2267712"/>
          </a:xfrm>
        </p:spPr>
        <p:txBody>
          <a:bodyPr anchor="ctr"/>
          <a:lstStyle/>
          <a:p>
            <a:pPr>
              <a:lnSpc>
                <a:spcPct val="100000"/>
              </a:lnSpc>
            </a:pPr>
            <a:r>
              <a:rPr lang="sv-SE" dirty="0"/>
              <a:t>Tillsyn och sanktioner</a:t>
            </a:r>
          </a:p>
        </p:txBody>
      </p:sp>
    </p:spTree>
    <p:extLst>
      <p:ext uri="{BB962C8B-B14F-4D97-AF65-F5344CB8AC3E}">
        <p14:creationId xmlns:p14="http://schemas.microsoft.com/office/powerpoint/2010/main" val="130884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220E0F3E-0C21-FE22-5C84-2DC7EFBA3DF4}"/>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
        <p:nvSpPr>
          <p:cNvPr id="3" name="Rubrik 2">
            <a:extLst>
              <a:ext uri="{FF2B5EF4-FFF2-40B4-BE49-F238E27FC236}">
                <a16:creationId xmlns:a16="http://schemas.microsoft.com/office/drawing/2014/main" id="{43A364B3-C8E2-3287-0BC9-482389455217}"/>
              </a:ext>
            </a:extLst>
          </p:cNvPr>
          <p:cNvSpPr>
            <a:spLocks noGrp="1"/>
          </p:cNvSpPr>
          <p:nvPr>
            <p:ph type="title"/>
          </p:nvPr>
        </p:nvSpPr>
        <p:spPr>
          <a:xfrm>
            <a:off x="6178406" y="2209800"/>
            <a:ext cx="4675187" cy="879475"/>
          </a:xfrm>
        </p:spPr>
        <p:txBody>
          <a:bodyPr/>
          <a:lstStyle/>
          <a:p>
            <a:r>
              <a:rPr lang="sv-SE" dirty="0"/>
              <a:t>Tillsyn – vad är det?</a:t>
            </a:r>
          </a:p>
        </p:txBody>
      </p:sp>
      <p:sp>
        <p:nvSpPr>
          <p:cNvPr id="4" name="Platshållare för text 3">
            <a:extLst>
              <a:ext uri="{FF2B5EF4-FFF2-40B4-BE49-F238E27FC236}">
                <a16:creationId xmlns:a16="http://schemas.microsoft.com/office/drawing/2014/main" id="{8B13F8BF-1658-AF5A-7431-214A9E0424F6}"/>
              </a:ext>
            </a:extLst>
          </p:cNvPr>
          <p:cNvSpPr>
            <a:spLocks noGrp="1"/>
          </p:cNvSpPr>
          <p:nvPr>
            <p:ph type="body" sz="quarter" idx="13"/>
          </p:nvPr>
        </p:nvSpPr>
        <p:spPr>
          <a:xfrm>
            <a:off x="6178406" y="3213100"/>
            <a:ext cx="4773612" cy="1511300"/>
          </a:xfrm>
        </p:spPr>
        <p:txBody>
          <a:bodyPr/>
          <a:lstStyle/>
          <a:p>
            <a:r>
              <a:rPr lang="sv-SE" dirty="0"/>
              <a:t>Övervakning av genomförandet av cybersäkerhetslagen, som sker genom kontroll att reglerna följs.</a:t>
            </a:r>
          </a:p>
          <a:p>
            <a:endParaRPr lang="sv-SE" dirty="0"/>
          </a:p>
          <a:p>
            <a:endParaRPr lang="sv-SE" dirty="0"/>
          </a:p>
        </p:txBody>
      </p:sp>
    </p:spTree>
    <p:extLst>
      <p:ext uri="{BB962C8B-B14F-4D97-AF65-F5344CB8AC3E}">
        <p14:creationId xmlns:p14="http://schemas.microsoft.com/office/powerpoint/2010/main" val="181447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9495D3-6C61-E6B5-1CE7-891E8301B39F}"/>
              </a:ext>
            </a:extLst>
          </p:cNvPr>
          <p:cNvSpPr>
            <a:spLocks noGrp="1"/>
          </p:cNvSpPr>
          <p:nvPr>
            <p:ph type="title"/>
          </p:nvPr>
        </p:nvSpPr>
        <p:spPr>
          <a:xfrm>
            <a:off x="1393199" y="964470"/>
            <a:ext cx="9424947" cy="878339"/>
          </a:xfrm>
        </p:spPr>
        <p:txBody>
          <a:bodyPr anchor="ctr"/>
          <a:lstStyle/>
          <a:p>
            <a:r>
              <a:rPr lang="sv-SE" dirty="0"/>
              <a:t>Tillsynsmyndigheter</a:t>
            </a:r>
          </a:p>
        </p:txBody>
      </p:sp>
      <p:sp>
        <p:nvSpPr>
          <p:cNvPr id="3" name="Platshållare för innehåll 2">
            <a:extLst>
              <a:ext uri="{FF2B5EF4-FFF2-40B4-BE49-F238E27FC236}">
                <a16:creationId xmlns:a16="http://schemas.microsoft.com/office/drawing/2014/main" id="{B323F46F-75EA-E9F6-F414-07EDBA26020F}"/>
              </a:ext>
            </a:extLst>
          </p:cNvPr>
          <p:cNvSpPr>
            <a:spLocks noGrp="1"/>
          </p:cNvSpPr>
          <p:nvPr>
            <p:ph sz="half" idx="1"/>
          </p:nvPr>
        </p:nvSpPr>
        <p:spPr>
          <a:xfrm>
            <a:off x="1393201" y="2023819"/>
            <a:ext cx="4542258" cy="4226169"/>
          </a:xfrm>
        </p:spPr>
        <p:txBody>
          <a:bodyPr/>
          <a:lstStyle/>
          <a:p>
            <a:r>
              <a:rPr lang="sv-SE" sz="2400" dirty="0"/>
              <a:t>Transportstyrelsen</a:t>
            </a:r>
          </a:p>
          <a:p>
            <a:r>
              <a:rPr lang="sv-SE" sz="2400" dirty="0"/>
              <a:t>Energimyndigheten</a:t>
            </a:r>
          </a:p>
          <a:p>
            <a:r>
              <a:rPr lang="sv-SE" sz="2400" dirty="0"/>
              <a:t>Livsmedelsverket</a:t>
            </a:r>
          </a:p>
          <a:p>
            <a:r>
              <a:rPr lang="sv-SE" sz="2400" dirty="0"/>
              <a:t>Post- och telestyrelsen</a:t>
            </a:r>
          </a:p>
          <a:p>
            <a:r>
              <a:rPr lang="sv-SE" sz="2400" dirty="0"/>
              <a:t>Finansinspektionen</a:t>
            </a:r>
          </a:p>
          <a:p>
            <a:r>
              <a:rPr lang="sv-SE" sz="2400" dirty="0"/>
              <a:t>Inspektionen för vård </a:t>
            </a:r>
            <a:br>
              <a:rPr lang="sv-SE" sz="2400" dirty="0"/>
            </a:br>
            <a:r>
              <a:rPr lang="sv-SE" sz="2400" dirty="0"/>
              <a:t>och omsorg</a:t>
            </a:r>
          </a:p>
          <a:p>
            <a:endParaRPr lang="sv-SE" sz="2400" dirty="0"/>
          </a:p>
        </p:txBody>
      </p:sp>
      <p:sp>
        <p:nvSpPr>
          <p:cNvPr id="4" name="Platshållare för innehåll 3">
            <a:extLst>
              <a:ext uri="{FF2B5EF4-FFF2-40B4-BE49-F238E27FC236}">
                <a16:creationId xmlns:a16="http://schemas.microsoft.com/office/drawing/2014/main" id="{51416951-CAD9-8D80-52FE-F9AD51FE936A}"/>
              </a:ext>
            </a:extLst>
          </p:cNvPr>
          <p:cNvSpPr>
            <a:spLocks noGrp="1"/>
          </p:cNvSpPr>
          <p:nvPr>
            <p:ph sz="half" idx="2"/>
          </p:nvPr>
        </p:nvSpPr>
        <p:spPr>
          <a:xfrm>
            <a:off x="6274946" y="2023819"/>
            <a:ext cx="4543200" cy="4226169"/>
          </a:xfrm>
        </p:spPr>
        <p:txBody>
          <a:bodyPr/>
          <a:lstStyle/>
          <a:p>
            <a:r>
              <a:rPr lang="sv-SE" sz="2400" dirty="0"/>
              <a:t>Länsstyrelsen i Norrbotten</a:t>
            </a:r>
          </a:p>
          <a:p>
            <a:r>
              <a:rPr lang="sv-SE" sz="2400" dirty="0"/>
              <a:t>Länsstyrelsen i Västra Götaland</a:t>
            </a:r>
          </a:p>
          <a:p>
            <a:r>
              <a:rPr lang="sv-SE" sz="2400" dirty="0"/>
              <a:t>Länsstyrelsen Skåne</a:t>
            </a:r>
          </a:p>
          <a:p>
            <a:r>
              <a:rPr lang="sv-SE" sz="2400" dirty="0"/>
              <a:t>Länsstyrelsen Stockholm</a:t>
            </a:r>
          </a:p>
          <a:p>
            <a:r>
              <a:rPr lang="sv-SE" sz="2400" dirty="0"/>
              <a:t>Länsstyrelsen i Örebro</a:t>
            </a:r>
          </a:p>
          <a:p>
            <a:r>
              <a:rPr lang="sv-SE" sz="2400" dirty="0"/>
              <a:t>Länsstyrelsen i Östergötland</a:t>
            </a:r>
          </a:p>
          <a:p>
            <a:r>
              <a:rPr lang="sv-SE" sz="2400" dirty="0"/>
              <a:t>Läkemedelsverket</a:t>
            </a:r>
          </a:p>
        </p:txBody>
      </p:sp>
      <p:cxnSp>
        <p:nvCxnSpPr>
          <p:cNvPr id="8" name="Rak koppling 7">
            <a:extLst>
              <a:ext uri="{FF2B5EF4-FFF2-40B4-BE49-F238E27FC236}">
                <a16:creationId xmlns:a16="http://schemas.microsoft.com/office/drawing/2014/main" id="{1643AF84-72C2-AF2E-631E-6D7AE406AD91}"/>
              </a:ext>
              <a:ext uri="{C183D7F6-B498-43B3-948B-1728B52AA6E4}">
                <adec:decorative xmlns:adec="http://schemas.microsoft.com/office/drawing/2017/decorative" val="1"/>
              </a:ext>
            </a:extLst>
          </p:cNvPr>
          <p:cNvCxnSpPr>
            <a:cxnSpLocks/>
          </p:cNvCxnSpPr>
          <p:nvPr/>
        </p:nvCxnSpPr>
        <p:spPr>
          <a:xfrm>
            <a:off x="1466850" y="1678605"/>
            <a:ext cx="3848100" cy="0"/>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8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EED8043-7244-0AD8-0914-5E732350B676}"/>
              </a:ext>
            </a:extLst>
          </p:cNvPr>
          <p:cNvSpPr>
            <a:spLocks noGrp="1"/>
          </p:cNvSpPr>
          <p:nvPr>
            <p:ph type="title"/>
          </p:nvPr>
        </p:nvSpPr>
        <p:spPr>
          <a:xfrm>
            <a:off x="1393199" y="694308"/>
            <a:ext cx="9424947" cy="878339"/>
          </a:xfrm>
        </p:spPr>
        <p:txBody>
          <a:bodyPr anchor="ctr"/>
          <a:lstStyle/>
          <a:p>
            <a:r>
              <a:rPr lang="sv-SE">
                <a:solidFill>
                  <a:schemeClr val="tx1"/>
                </a:solidFill>
              </a:rPr>
              <a:t>Sanktionsavgifter</a:t>
            </a:r>
            <a:endParaRPr lang="sv-SE" dirty="0"/>
          </a:p>
        </p:txBody>
      </p:sp>
      <p:sp>
        <p:nvSpPr>
          <p:cNvPr id="12" name="Platshållare för text 11">
            <a:extLst>
              <a:ext uri="{FF2B5EF4-FFF2-40B4-BE49-F238E27FC236}">
                <a16:creationId xmlns:a16="http://schemas.microsoft.com/office/drawing/2014/main" id="{09E6A0C8-A560-4813-E69C-44CCC9291727}"/>
              </a:ext>
            </a:extLst>
          </p:cNvPr>
          <p:cNvSpPr>
            <a:spLocks noGrp="1"/>
          </p:cNvSpPr>
          <p:nvPr>
            <p:ph idx="1"/>
          </p:nvPr>
        </p:nvSpPr>
        <p:spPr>
          <a:xfrm>
            <a:off x="1393201" y="1641231"/>
            <a:ext cx="4363364" cy="4226169"/>
          </a:xfrm>
        </p:spPr>
        <p:txBody>
          <a:bodyPr/>
          <a:lstStyle/>
          <a:p>
            <a:pPr marL="0" indent="0">
              <a:lnSpc>
                <a:spcPct val="100000"/>
              </a:lnSpc>
              <a:buNone/>
            </a:pPr>
            <a:r>
              <a:rPr lang="sv-SE" sz="2000" b="1" dirty="0"/>
              <a:t>Väsentliga verksamhetsutövare</a:t>
            </a:r>
          </a:p>
          <a:p>
            <a:pPr marL="252000" indent="-252000">
              <a:lnSpc>
                <a:spcPct val="100000"/>
              </a:lnSpc>
            </a:pPr>
            <a:r>
              <a:rPr lang="sv-SE" sz="1800" dirty="0"/>
              <a:t>Det högsta av 5 000 SEK </a:t>
            </a:r>
            <a:br>
              <a:rPr lang="sv-SE" sz="1800" dirty="0"/>
            </a:br>
            <a:r>
              <a:rPr lang="sv-SE" sz="1800" dirty="0"/>
              <a:t>– 10 000 000 EUR eller 2 % </a:t>
            </a:r>
            <a:br>
              <a:rPr lang="sv-SE" sz="1800" dirty="0"/>
            </a:br>
            <a:r>
              <a:rPr lang="sv-SE" sz="1800" dirty="0"/>
              <a:t>av den totala globala årsomsättningen </a:t>
            </a:r>
            <a:br>
              <a:rPr lang="sv-SE" sz="1800" dirty="0"/>
            </a:br>
            <a:r>
              <a:rPr lang="sv-SE" sz="1800" dirty="0"/>
              <a:t>i administrativa sanktionsavgifter</a:t>
            </a:r>
            <a:endParaRPr lang="sv-SE" sz="2200" dirty="0"/>
          </a:p>
          <a:p>
            <a:pPr marL="0" indent="0">
              <a:lnSpc>
                <a:spcPct val="100000"/>
              </a:lnSpc>
              <a:buNone/>
            </a:pPr>
            <a:r>
              <a:rPr lang="sv-SE" sz="2000" b="1" dirty="0"/>
              <a:t>Viktiga verksamhetsutövare</a:t>
            </a:r>
            <a:endParaRPr lang="sv-SE" sz="1800" dirty="0"/>
          </a:p>
          <a:p>
            <a:pPr marL="252000" indent="-252000">
              <a:lnSpc>
                <a:spcPct val="100000"/>
              </a:lnSpc>
            </a:pPr>
            <a:r>
              <a:rPr lang="sv-SE" sz="1800" dirty="0"/>
              <a:t>Det högsta av 5 000 SEK </a:t>
            </a:r>
            <a:br>
              <a:rPr lang="sv-SE" sz="1800" dirty="0"/>
            </a:br>
            <a:r>
              <a:rPr lang="sv-SE" sz="1800" dirty="0"/>
              <a:t>– 7 000 000 EUR eller 1,4 % </a:t>
            </a:r>
            <a:br>
              <a:rPr lang="sv-SE" sz="1800" dirty="0"/>
            </a:br>
            <a:r>
              <a:rPr lang="sv-SE" sz="1800" dirty="0"/>
              <a:t>av den totala globala årsomsättningen </a:t>
            </a:r>
            <a:br>
              <a:rPr lang="sv-SE" sz="1800" dirty="0"/>
            </a:br>
            <a:r>
              <a:rPr lang="sv-SE" sz="1800" dirty="0"/>
              <a:t>i administrativa sanktionsavgifter</a:t>
            </a:r>
            <a:endParaRPr lang="sv-SE" sz="2200" dirty="0"/>
          </a:p>
          <a:p>
            <a:pPr marL="0" lvl="1" indent="0">
              <a:lnSpc>
                <a:spcPct val="100000"/>
              </a:lnSpc>
              <a:spcBef>
                <a:spcPts val="1000"/>
              </a:spcBef>
              <a:buNone/>
            </a:pPr>
            <a:r>
              <a:rPr lang="sv-SE" b="1" dirty="0"/>
              <a:t>Offentliga verksamhetsutövare</a:t>
            </a:r>
            <a:endParaRPr lang="sv-SE" sz="1800" dirty="0"/>
          </a:p>
          <a:p>
            <a:pPr marL="252000" indent="-252000">
              <a:lnSpc>
                <a:spcPct val="100000"/>
              </a:lnSpc>
            </a:pPr>
            <a:r>
              <a:rPr lang="sv-SE" sz="1800" dirty="0"/>
              <a:t>5 000 SEK – 10 000 000 SEK</a:t>
            </a:r>
          </a:p>
        </p:txBody>
      </p:sp>
      <p:pic>
        <p:nvPicPr>
          <p:cNvPr id="3" name="Bildobjekt 2">
            <a:extLst>
              <a:ext uri="{FF2B5EF4-FFF2-40B4-BE49-F238E27FC236}">
                <a16:creationId xmlns:a16="http://schemas.microsoft.com/office/drawing/2014/main" id="{A2F0EA90-29B9-3F16-5C74-6B6ECC3BDB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901" y="631010"/>
            <a:ext cx="5668445" cy="5305664"/>
          </a:xfrm>
          <a:prstGeom prst="rect">
            <a:avLst/>
          </a:prstGeom>
        </p:spPr>
      </p:pic>
    </p:spTree>
    <p:extLst>
      <p:ext uri="{BB962C8B-B14F-4D97-AF65-F5344CB8AC3E}">
        <p14:creationId xmlns:p14="http://schemas.microsoft.com/office/powerpoint/2010/main" val="99589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EED8043-7244-0AD8-0914-5E732350B676}"/>
              </a:ext>
            </a:extLst>
          </p:cNvPr>
          <p:cNvSpPr>
            <a:spLocks noGrp="1"/>
          </p:cNvSpPr>
          <p:nvPr>
            <p:ph type="title"/>
          </p:nvPr>
        </p:nvSpPr>
        <p:spPr>
          <a:xfrm>
            <a:off x="1393199" y="694308"/>
            <a:ext cx="9424947" cy="878339"/>
          </a:xfrm>
        </p:spPr>
        <p:txBody>
          <a:bodyPr anchor="ctr"/>
          <a:lstStyle/>
          <a:p>
            <a:r>
              <a:rPr lang="sv-SE" dirty="0">
                <a:solidFill>
                  <a:schemeClr val="tx1"/>
                </a:solidFill>
              </a:rPr>
              <a:t>Stärkta sanktioner</a:t>
            </a:r>
            <a:endParaRPr lang="sv-SE" dirty="0"/>
          </a:p>
        </p:txBody>
      </p:sp>
      <p:sp>
        <p:nvSpPr>
          <p:cNvPr id="12" name="Platshållare för text 11">
            <a:extLst>
              <a:ext uri="{FF2B5EF4-FFF2-40B4-BE49-F238E27FC236}">
                <a16:creationId xmlns:a16="http://schemas.microsoft.com/office/drawing/2014/main" id="{09E6A0C8-A560-4813-E69C-44CCC9291727}"/>
              </a:ext>
            </a:extLst>
          </p:cNvPr>
          <p:cNvSpPr>
            <a:spLocks noGrp="1"/>
          </p:cNvSpPr>
          <p:nvPr>
            <p:ph idx="1"/>
          </p:nvPr>
        </p:nvSpPr>
        <p:spPr>
          <a:xfrm>
            <a:off x="1393200" y="1641231"/>
            <a:ext cx="4120909" cy="4226169"/>
          </a:xfrm>
        </p:spPr>
        <p:txBody>
          <a:bodyPr/>
          <a:lstStyle/>
          <a:p>
            <a:pPr marL="0" indent="0">
              <a:buNone/>
            </a:pPr>
            <a:r>
              <a:rPr lang="sv-SE" sz="2400" b="1" dirty="0"/>
              <a:t>Några exempel på </a:t>
            </a:r>
            <a:br>
              <a:rPr lang="sv-SE" sz="2400" b="1" dirty="0"/>
            </a:br>
            <a:r>
              <a:rPr lang="sv-SE" sz="2400" b="1" dirty="0"/>
              <a:t>stärkta sanktioner</a:t>
            </a:r>
          </a:p>
          <a:p>
            <a:r>
              <a:rPr lang="sv-SE" sz="2000" dirty="0"/>
              <a:t>Anmärkning</a:t>
            </a:r>
          </a:p>
          <a:p>
            <a:r>
              <a:rPr lang="sv-SE" sz="2000" dirty="0"/>
              <a:t>Information till användare om betydande cyberhot</a:t>
            </a:r>
          </a:p>
          <a:p>
            <a:r>
              <a:rPr lang="sv-SE" sz="2000" dirty="0"/>
              <a:t>Offentliggörande av överträdelser</a:t>
            </a:r>
          </a:p>
          <a:p>
            <a:r>
              <a:rPr lang="sv-SE" sz="2000" dirty="0"/>
              <a:t>Förbud för personer att utöva ledningsfunktioner *</a:t>
            </a:r>
          </a:p>
          <a:p>
            <a:pPr marL="0" indent="0">
              <a:buNone/>
            </a:pPr>
            <a:endParaRPr lang="sv-SE" sz="2000" dirty="0"/>
          </a:p>
          <a:p>
            <a:endParaRPr lang="sv-SE" sz="2000" dirty="0"/>
          </a:p>
        </p:txBody>
      </p:sp>
      <p:pic>
        <p:nvPicPr>
          <p:cNvPr id="3" name="Bildobjekt 2">
            <a:extLst>
              <a:ext uri="{FF2B5EF4-FFF2-40B4-BE49-F238E27FC236}">
                <a16:creationId xmlns:a16="http://schemas.microsoft.com/office/drawing/2014/main" id="{A2F0EA90-29B9-3F16-5C74-6B6ECC3BDB5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901" y="631010"/>
            <a:ext cx="5668445" cy="5305664"/>
          </a:xfrm>
          <a:prstGeom prst="rect">
            <a:avLst/>
          </a:prstGeom>
        </p:spPr>
      </p:pic>
      <p:sp>
        <p:nvSpPr>
          <p:cNvPr id="2" name="textruta 1">
            <a:extLst>
              <a:ext uri="{FF2B5EF4-FFF2-40B4-BE49-F238E27FC236}">
                <a16:creationId xmlns:a16="http://schemas.microsoft.com/office/drawing/2014/main" id="{F801588A-0823-FC17-4F46-01653AE2D549}"/>
              </a:ext>
            </a:extLst>
          </p:cNvPr>
          <p:cNvSpPr txBox="1"/>
          <p:nvPr/>
        </p:nvSpPr>
        <p:spPr>
          <a:xfrm>
            <a:off x="1393200" y="5520486"/>
            <a:ext cx="4910618" cy="415498"/>
          </a:xfrm>
          <a:prstGeom prst="rect">
            <a:avLst/>
          </a:prstGeom>
          <a:noFill/>
        </p:spPr>
        <p:txBody>
          <a:bodyPr wrap="square" rtlCol="0">
            <a:spAutoFit/>
          </a:bodyPr>
          <a:lstStyle/>
          <a:p>
            <a:r>
              <a:rPr lang="sv-SE" sz="1050" dirty="0">
                <a:cs typeface="Arial" panose="020B0604020202020204" pitchFamily="34" charset="0"/>
              </a:rPr>
              <a:t>* Tillämpas för enskilda verksamhetsutövare i styrelsen eller verkställande direktör samt deras ersättare. Ej offentliga verksamhetsutövare.</a:t>
            </a:r>
          </a:p>
        </p:txBody>
      </p:sp>
      <p:cxnSp>
        <p:nvCxnSpPr>
          <p:cNvPr id="5" name="Rak koppling 4">
            <a:extLst>
              <a:ext uri="{FF2B5EF4-FFF2-40B4-BE49-F238E27FC236}">
                <a16:creationId xmlns:a16="http://schemas.microsoft.com/office/drawing/2014/main" id="{A417F475-8AE4-764F-6CE9-16BF2B5782C6}"/>
              </a:ext>
              <a:ext uri="{C183D7F6-B498-43B3-948B-1728B52AA6E4}">
                <adec:decorative xmlns:adec="http://schemas.microsoft.com/office/drawing/2017/decorative" val="1"/>
              </a:ext>
            </a:extLst>
          </p:cNvPr>
          <p:cNvCxnSpPr>
            <a:cxnSpLocks/>
          </p:cNvCxnSpPr>
          <p:nvPr/>
        </p:nvCxnSpPr>
        <p:spPr>
          <a:xfrm>
            <a:off x="1393200" y="5423640"/>
            <a:ext cx="4626601" cy="0"/>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94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7BE661AF-1B36-7829-22E5-ED07ED130DA8}"/>
              </a:ext>
            </a:extLst>
          </p:cNvPr>
          <p:cNvSpPr>
            <a:spLocks noGrp="1"/>
          </p:cNvSpPr>
          <p:nvPr>
            <p:ph type="title"/>
          </p:nvPr>
        </p:nvSpPr>
        <p:spPr>
          <a:xfrm>
            <a:off x="1397358" y="2057400"/>
            <a:ext cx="6603642" cy="2743200"/>
          </a:xfrm>
        </p:spPr>
        <p:txBody>
          <a:bodyPr anchor="ctr"/>
          <a:lstStyle/>
          <a:p>
            <a:pPr>
              <a:lnSpc>
                <a:spcPct val="100000"/>
              </a:lnSpc>
            </a:pPr>
            <a:r>
              <a:rPr lang="sv-SE" dirty="0"/>
              <a:t>Hur kommer man igång och vilket stöd finns?</a:t>
            </a:r>
          </a:p>
        </p:txBody>
      </p:sp>
    </p:spTree>
    <p:extLst>
      <p:ext uri="{BB962C8B-B14F-4D97-AF65-F5344CB8AC3E}">
        <p14:creationId xmlns:p14="http://schemas.microsoft.com/office/powerpoint/2010/main" val="156421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DE4FF5-C052-D1A9-99C9-F047AA450006}"/>
              </a:ext>
            </a:extLst>
          </p:cNvPr>
          <p:cNvSpPr>
            <a:spLocks noGrp="1"/>
          </p:cNvSpPr>
          <p:nvPr>
            <p:ph type="title"/>
          </p:nvPr>
        </p:nvSpPr>
        <p:spPr>
          <a:xfrm>
            <a:off x="1242370" y="-1252913"/>
            <a:ext cx="9424947" cy="878339"/>
          </a:xfrm>
        </p:spPr>
        <p:txBody>
          <a:bodyPr/>
          <a:lstStyle/>
          <a:p>
            <a:pPr algn="ctr">
              <a:spcAft>
                <a:spcPts val="1200"/>
              </a:spcAft>
            </a:pPr>
            <a:r>
              <a:rPr lang="sv-SE" dirty="0"/>
              <a:t>Det finns stöd att få! </a:t>
            </a:r>
          </a:p>
        </p:txBody>
      </p:sp>
      <p:grpSp>
        <p:nvGrpSpPr>
          <p:cNvPr id="3780" name="Grupp 3779">
            <a:extLst>
              <a:ext uri="{FF2B5EF4-FFF2-40B4-BE49-F238E27FC236}">
                <a16:creationId xmlns:a16="http://schemas.microsoft.com/office/drawing/2014/main" id="{30FD4736-87F7-C9FE-C11C-545B616DAD64}"/>
              </a:ext>
              <a:ext uri="{C183D7F6-B498-43B3-948B-1728B52AA6E4}">
                <adec:decorative xmlns:adec="http://schemas.microsoft.com/office/drawing/2017/decorative" val="1"/>
              </a:ext>
            </a:extLst>
          </p:cNvPr>
          <p:cNvGrpSpPr/>
          <p:nvPr/>
        </p:nvGrpSpPr>
        <p:grpSpPr>
          <a:xfrm>
            <a:off x="1466065" y="1122183"/>
            <a:ext cx="7233970" cy="4613634"/>
            <a:chOff x="2332626" y="1832083"/>
            <a:chExt cx="7059024" cy="4502058"/>
          </a:xfrm>
        </p:grpSpPr>
        <p:grpSp>
          <p:nvGrpSpPr>
            <p:cNvPr id="3761" name="Grupp 3760">
              <a:extLst>
                <a:ext uri="{FF2B5EF4-FFF2-40B4-BE49-F238E27FC236}">
                  <a16:creationId xmlns:a16="http://schemas.microsoft.com/office/drawing/2014/main" id="{DD76C64B-452B-84F7-C5B0-F0C70FE67F6D}"/>
                </a:ext>
              </a:extLst>
            </p:cNvPr>
            <p:cNvGrpSpPr/>
            <p:nvPr/>
          </p:nvGrpSpPr>
          <p:grpSpPr>
            <a:xfrm>
              <a:off x="2332626" y="1832083"/>
              <a:ext cx="7059024" cy="4502058"/>
              <a:chOff x="2543175" y="1968370"/>
              <a:chExt cx="6637926" cy="4233492"/>
            </a:xfrm>
            <a:solidFill>
              <a:schemeClr val="bg1"/>
            </a:solidFill>
          </p:grpSpPr>
          <p:sp>
            <p:nvSpPr>
              <p:cNvPr id="3740" name="Frihandsfigur: Form 3739">
                <a:extLst>
                  <a:ext uri="{FF2B5EF4-FFF2-40B4-BE49-F238E27FC236}">
                    <a16:creationId xmlns:a16="http://schemas.microsoft.com/office/drawing/2014/main" id="{9E2ED5D3-5AFB-58A3-74D2-5DED1929D351}"/>
                  </a:ext>
                </a:extLst>
              </p:cNvPr>
              <p:cNvSpPr/>
              <p:nvPr/>
            </p:nvSpPr>
            <p:spPr>
              <a:xfrm>
                <a:off x="2543343" y="5334655"/>
                <a:ext cx="6637758" cy="867207"/>
              </a:xfrm>
              <a:custGeom>
                <a:avLst/>
                <a:gdLst>
                  <a:gd name="csX0" fmla="*/ 0 w 10745651"/>
                  <a:gd name="csY0" fmla="*/ 0 h 1403894"/>
                  <a:gd name="csX1" fmla="*/ 10745651 w 10745651"/>
                  <a:gd name="csY1" fmla="*/ 0 h 1403894"/>
                  <a:gd name="csX2" fmla="*/ 10745651 w 10745651"/>
                  <a:gd name="csY2" fmla="*/ 1403894 h 1403894"/>
                  <a:gd name="csX3" fmla="*/ 0 w 10745651"/>
                  <a:gd name="csY3" fmla="*/ 1403894 h 1403894"/>
                  <a:gd name="csX4" fmla="*/ 0 w 10745651"/>
                  <a:gd name="csY4" fmla="*/ 0 h 1403894"/>
                  <a:gd name="csX5" fmla="*/ 0 w 10745651"/>
                  <a:gd name="csY5" fmla="*/ 0 h 1403894"/>
                </a:gdLst>
                <a:ahLst/>
                <a:cxnLst>
                  <a:cxn ang="0">
                    <a:pos x="csX0" y="csY0"/>
                  </a:cxn>
                  <a:cxn ang="0">
                    <a:pos x="csX1" y="csY1"/>
                  </a:cxn>
                  <a:cxn ang="0">
                    <a:pos x="csX2" y="csY2"/>
                  </a:cxn>
                  <a:cxn ang="0">
                    <a:pos x="csX3" y="csY3"/>
                  </a:cxn>
                  <a:cxn ang="0">
                    <a:pos x="csX4" y="csY4"/>
                  </a:cxn>
                  <a:cxn ang="0">
                    <a:pos x="csX5" y="csY5"/>
                  </a:cxn>
                </a:cxnLst>
                <a:rect l="l" t="t" r="r" b="b"/>
                <a:pathLst>
                  <a:path w="10745651" h="1403894">
                    <a:moveTo>
                      <a:pt x="0" y="0"/>
                    </a:moveTo>
                    <a:lnTo>
                      <a:pt x="10745651" y="0"/>
                    </a:lnTo>
                    <a:lnTo>
                      <a:pt x="10745651" y="1403894"/>
                    </a:lnTo>
                    <a:lnTo>
                      <a:pt x="0" y="1403894"/>
                    </a:lnTo>
                    <a:lnTo>
                      <a:pt x="0" y="0"/>
                    </a:lnTo>
                    <a:lnTo>
                      <a:pt x="0" y="0"/>
                    </a:lnTo>
                    <a:close/>
                  </a:path>
                </a:pathLst>
              </a:custGeom>
              <a:solidFill>
                <a:schemeClr val="accent1">
                  <a:lumMod val="10000"/>
                  <a:lumOff val="90000"/>
                </a:schemeClr>
              </a:solidFill>
              <a:ln w="19050" cap="flat">
                <a:solidFill>
                  <a:schemeClr val="accent1"/>
                </a:solidFill>
                <a:prstDash val="solid"/>
                <a:miter/>
              </a:ln>
            </p:spPr>
            <p:txBody>
              <a:bodyPr/>
              <a:lstStyle/>
              <a:p>
                <a:endParaRPr lang="sv-SE" sz="1400"/>
              </a:p>
            </p:txBody>
          </p:sp>
          <p:sp>
            <p:nvSpPr>
              <p:cNvPr id="3741" name="Frihandsfigur: Form 3740">
                <a:extLst>
                  <a:ext uri="{FF2B5EF4-FFF2-40B4-BE49-F238E27FC236}">
                    <a16:creationId xmlns:a16="http://schemas.microsoft.com/office/drawing/2014/main" id="{FC369788-B385-AC36-CF82-A4DE5D90642A}"/>
                  </a:ext>
                </a:extLst>
              </p:cNvPr>
              <p:cNvSpPr/>
              <p:nvPr/>
            </p:nvSpPr>
            <p:spPr>
              <a:xfrm>
                <a:off x="2543175" y="3356597"/>
                <a:ext cx="2112151" cy="1908293"/>
              </a:xfrm>
              <a:custGeom>
                <a:avLst/>
                <a:gdLst>
                  <a:gd name="csX0" fmla="*/ 2978332 w 3419293"/>
                  <a:gd name="csY0" fmla="*/ 3084558 h 3089274"/>
                  <a:gd name="csX1" fmla="*/ 2978332 w 3419293"/>
                  <a:gd name="csY1" fmla="*/ 3089275 h 3089274"/>
                  <a:gd name="csX2" fmla="*/ 0 w 3419293"/>
                  <a:gd name="csY2" fmla="*/ 3089275 h 3089274"/>
                  <a:gd name="csX3" fmla="*/ 1002393 w 3419293"/>
                  <a:gd name="csY3" fmla="*/ 0 h 3089274"/>
                  <a:gd name="csX4" fmla="*/ 3419294 w 3419293"/>
                  <a:gd name="csY4" fmla="*/ 1733459 h 3089274"/>
                  <a:gd name="csX5" fmla="*/ 2978332 w 3419293"/>
                  <a:gd name="csY5" fmla="*/ 3084558 h 3089274"/>
                  <a:gd name="csX6" fmla="*/ 2978332 w 3419293"/>
                  <a:gd name="csY6" fmla="*/ 3084558 h 308927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419293" h="3089274">
                    <a:moveTo>
                      <a:pt x="2978332" y="3084558"/>
                    </a:moveTo>
                    <a:lnTo>
                      <a:pt x="2978332" y="3089275"/>
                    </a:lnTo>
                    <a:lnTo>
                      <a:pt x="0" y="3089275"/>
                    </a:lnTo>
                    <a:cubicBezTo>
                      <a:pt x="7711" y="1937476"/>
                      <a:pt x="378006" y="871583"/>
                      <a:pt x="1002393" y="0"/>
                    </a:cubicBezTo>
                    <a:lnTo>
                      <a:pt x="3419294" y="1733459"/>
                    </a:lnTo>
                    <a:cubicBezTo>
                      <a:pt x="3141980" y="2112191"/>
                      <a:pt x="2978332" y="2579098"/>
                      <a:pt x="2978332" y="3084558"/>
                    </a:cubicBezTo>
                    <a:lnTo>
                      <a:pt x="2978332" y="3084558"/>
                    </a:lnTo>
                    <a:close/>
                  </a:path>
                </a:pathLst>
              </a:custGeom>
              <a:grpFill/>
              <a:ln w="19050" cap="flat">
                <a:solidFill>
                  <a:schemeClr val="accent1"/>
                </a:solidFill>
                <a:prstDash val="solid"/>
                <a:miter/>
              </a:ln>
            </p:spPr>
            <p:txBody>
              <a:bodyPr/>
              <a:lstStyle/>
              <a:p>
                <a:endParaRPr lang="sv-SE" sz="1400" dirty="0"/>
              </a:p>
            </p:txBody>
          </p:sp>
          <p:sp>
            <p:nvSpPr>
              <p:cNvPr id="3742" name="Frihandsfigur: Form 3741">
                <a:extLst>
                  <a:ext uri="{FF2B5EF4-FFF2-40B4-BE49-F238E27FC236}">
                    <a16:creationId xmlns:a16="http://schemas.microsoft.com/office/drawing/2014/main" id="{B9D8C32C-B5C4-C708-7FE7-A414BA5515C6}"/>
                  </a:ext>
                </a:extLst>
              </p:cNvPr>
              <p:cNvSpPr/>
              <p:nvPr/>
            </p:nvSpPr>
            <p:spPr>
              <a:xfrm>
                <a:off x="3197727" y="2140959"/>
                <a:ext cx="2184269" cy="2238791"/>
              </a:xfrm>
              <a:custGeom>
                <a:avLst/>
                <a:gdLst>
                  <a:gd name="csX0" fmla="*/ 3536043 w 3536042"/>
                  <a:gd name="csY0" fmla="*/ 2863850 h 3624307"/>
                  <a:gd name="csX1" fmla="*/ 2418624 w 3536042"/>
                  <a:gd name="csY1" fmla="*/ 3624308 h 3624307"/>
                  <a:gd name="csX2" fmla="*/ 0 w 3536042"/>
                  <a:gd name="csY2" fmla="*/ 1889579 h 3624307"/>
                  <a:gd name="csX3" fmla="*/ 2598602 w 3536042"/>
                  <a:gd name="csY3" fmla="*/ 0 h 3624307"/>
                  <a:gd name="csX4" fmla="*/ 3536043 w 3536042"/>
                  <a:gd name="csY4" fmla="*/ 2863669 h 3624307"/>
                  <a:gd name="csX5" fmla="*/ 3536043 w 3536042"/>
                  <a:gd name="csY5" fmla="*/ 2863669 h 3624307"/>
                </a:gdLst>
                <a:ahLst/>
                <a:cxnLst>
                  <a:cxn ang="0">
                    <a:pos x="csX0" y="csY0"/>
                  </a:cxn>
                  <a:cxn ang="0">
                    <a:pos x="csX1" y="csY1"/>
                  </a:cxn>
                  <a:cxn ang="0">
                    <a:pos x="csX2" y="csY2"/>
                  </a:cxn>
                  <a:cxn ang="0">
                    <a:pos x="csX3" y="csY3"/>
                  </a:cxn>
                  <a:cxn ang="0">
                    <a:pos x="csX4" y="csY4"/>
                  </a:cxn>
                  <a:cxn ang="0">
                    <a:pos x="csX5" y="csY5"/>
                  </a:cxn>
                </a:cxnLst>
                <a:rect l="l" t="t" r="r" b="b"/>
                <a:pathLst>
                  <a:path w="3536042" h="3624307">
                    <a:moveTo>
                      <a:pt x="3536043" y="2863850"/>
                    </a:moveTo>
                    <a:cubicBezTo>
                      <a:pt x="3090454" y="3000103"/>
                      <a:pt x="2702651" y="3269071"/>
                      <a:pt x="2418624" y="3624308"/>
                    </a:cubicBezTo>
                    <a:lnTo>
                      <a:pt x="0" y="1889579"/>
                    </a:lnTo>
                    <a:cubicBezTo>
                      <a:pt x="647065" y="1020082"/>
                      <a:pt x="1550489" y="352788"/>
                      <a:pt x="2598602" y="0"/>
                    </a:cubicBezTo>
                    <a:lnTo>
                      <a:pt x="3536043" y="2863669"/>
                    </a:lnTo>
                    <a:lnTo>
                      <a:pt x="3536043" y="2863669"/>
                    </a:lnTo>
                    <a:close/>
                  </a:path>
                </a:pathLst>
              </a:custGeom>
              <a:grpFill/>
              <a:ln w="19050" cap="flat">
                <a:solidFill>
                  <a:schemeClr val="accent1"/>
                </a:solidFill>
                <a:prstDash val="solid"/>
                <a:miter/>
              </a:ln>
            </p:spPr>
            <p:txBody>
              <a:bodyPr/>
              <a:lstStyle/>
              <a:p>
                <a:endParaRPr lang="sv-SE" sz="1400"/>
              </a:p>
            </p:txBody>
          </p:sp>
          <p:sp>
            <p:nvSpPr>
              <p:cNvPr id="3743" name="Frihandsfigur: Form 3742">
                <a:extLst>
                  <a:ext uri="{FF2B5EF4-FFF2-40B4-BE49-F238E27FC236}">
                    <a16:creationId xmlns:a16="http://schemas.microsoft.com/office/drawing/2014/main" id="{E5EEFF2F-B8A4-B23A-4B48-B91FA08FF1D7}"/>
                  </a:ext>
                </a:extLst>
              </p:cNvPr>
              <p:cNvSpPr/>
              <p:nvPr/>
            </p:nvSpPr>
            <p:spPr>
              <a:xfrm>
                <a:off x="4860921" y="1968370"/>
                <a:ext cx="1992123" cy="1957885"/>
              </a:xfrm>
              <a:custGeom>
                <a:avLst/>
                <a:gdLst>
                  <a:gd name="csX0" fmla="*/ 3224893 w 3224983"/>
                  <a:gd name="csY0" fmla="*/ 243386 h 3169557"/>
                  <a:gd name="csX1" fmla="*/ 2267131 w 3224983"/>
                  <a:gd name="csY1" fmla="*/ 3169557 h 3169557"/>
                  <a:gd name="csX2" fmla="*/ 1515745 w 3224983"/>
                  <a:gd name="csY2" fmla="*/ 3043101 h 3169557"/>
                  <a:gd name="csX3" fmla="*/ 938439 w 3224983"/>
                  <a:gd name="csY3" fmla="*/ 3116671 h 3169557"/>
                  <a:gd name="csX4" fmla="*/ 0 w 3224983"/>
                  <a:gd name="csY4" fmla="*/ 249464 h 3169557"/>
                  <a:gd name="csX5" fmla="*/ 1621881 w 3224983"/>
                  <a:gd name="csY5" fmla="*/ 0 h 3169557"/>
                  <a:gd name="csX6" fmla="*/ 3224984 w 3224983"/>
                  <a:gd name="csY6" fmla="*/ 243386 h 3169557"/>
                  <a:gd name="csX7" fmla="*/ 3224893 w 3224983"/>
                  <a:gd name="csY7" fmla="*/ 243386 h 31695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224983" h="3169557">
                    <a:moveTo>
                      <a:pt x="3224893" y="243386"/>
                    </a:moveTo>
                    <a:lnTo>
                      <a:pt x="2267131" y="3169557"/>
                    </a:lnTo>
                    <a:cubicBezTo>
                      <a:pt x="2031818" y="3087642"/>
                      <a:pt x="1778907" y="3043101"/>
                      <a:pt x="1515745" y="3043101"/>
                    </a:cubicBezTo>
                    <a:cubicBezTo>
                      <a:pt x="1316264" y="3043101"/>
                      <a:pt x="1122771" y="3068683"/>
                      <a:pt x="938439" y="3116671"/>
                    </a:cubicBezTo>
                    <a:lnTo>
                      <a:pt x="0" y="249464"/>
                    </a:lnTo>
                    <a:cubicBezTo>
                      <a:pt x="511810" y="87176"/>
                      <a:pt x="1056640" y="0"/>
                      <a:pt x="1621881" y="0"/>
                    </a:cubicBezTo>
                    <a:cubicBezTo>
                      <a:pt x="2187121" y="0"/>
                      <a:pt x="2718798" y="85090"/>
                      <a:pt x="3224984" y="243386"/>
                    </a:cubicBezTo>
                    <a:lnTo>
                      <a:pt x="3224893" y="243386"/>
                    </a:lnTo>
                    <a:close/>
                  </a:path>
                </a:pathLst>
              </a:custGeom>
              <a:grpFill/>
              <a:ln w="19050" cap="flat">
                <a:solidFill>
                  <a:schemeClr val="accent1"/>
                </a:solidFill>
                <a:prstDash val="solid"/>
                <a:miter/>
              </a:ln>
            </p:spPr>
            <p:txBody>
              <a:bodyPr/>
              <a:lstStyle/>
              <a:p>
                <a:endParaRPr lang="sv-SE" sz="1400"/>
              </a:p>
            </p:txBody>
          </p:sp>
          <p:sp>
            <p:nvSpPr>
              <p:cNvPr id="3744" name="Frihandsfigur: Form 3743">
                <a:extLst>
                  <a:ext uri="{FF2B5EF4-FFF2-40B4-BE49-F238E27FC236}">
                    <a16:creationId xmlns:a16="http://schemas.microsoft.com/office/drawing/2014/main" id="{9ECDE227-41BA-79D8-1811-DBD0C8B8C4DC}"/>
                  </a:ext>
                </a:extLst>
              </p:cNvPr>
              <p:cNvSpPr/>
              <p:nvPr/>
            </p:nvSpPr>
            <p:spPr>
              <a:xfrm>
                <a:off x="6316727" y="2137205"/>
                <a:ext cx="2205114" cy="2297798"/>
              </a:xfrm>
              <a:custGeom>
                <a:avLst/>
                <a:gdLst>
                  <a:gd name="csX0" fmla="*/ 3569788 w 3569788"/>
                  <a:gd name="csY0" fmla="*/ 1886585 h 3719830"/>
                  <a:gd name="csX1" fmla="*/ 1015456 w 3569788"/>
                  <a:gd name="csY1" fmla="*/ 3718469 h 3719830"/>
                  <a:gd name="csX2" fmla="*/ 1013641 w 3569788"/>
                  <a:gd name="csY2" fmla="*/ 3719830 h 3719830"/>
                  <a:gd name="csX3" fmla="*/ 0 w 3569788"/>
                  <a:gd name="csY3" fmla="*/ 2929981 h 3719830"/>
                  <a:gd name="csX4" fmla="*/ 959032 w 3569788"/>
                  <a:gd name="csY4" fmla="*/ 0 h 3719830"/>
                  <a:gd name="csX5" fmla="*/ 3569699 w 3569788"/>
                  <a:gd name="csY5" fmla="*/ 1886585 h 3719830"/>
                  <a:gd name="csX6" fmla="*/ 3569788 w 3569788"/>
                  <a:gd name="csY6" fmla="*/ 1886585 h 371983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569788" h="3719830">
                    <a:moveTo>
                      <a:pt x="3569788" y="1886585"/>
                    </a:moveTo>
                    <a:lnTo>
                      <a:pt x="1015456" y="3718469"/>
                    </a:lnTo>
                    <a:lnTo>
                      <a:pt x="1013641" y="3719830"/>
                    </a:lnTo>
                    <a:cubicBezTo>
                      <a:pt x="759823" y="3368584"/>
                      <a:pt x="408940" y="3092087"/>
                      <a:pt x="0" y="2929981"/>
                    </a:cubicBezTo>
                    <a:lnTo>
                      <a:pt x="959032" y="0"/>
                    </a:lnTo>
                    <a:cubicBezTo>
                      <a:pt x="2011408" y="349794"/>
                      <a:pt x="2919458" y="1016272"/>
                      <a:pt x="3569699" y="1886585"/>
                    </a:cubicBezTo>
                    <a:lnTo>
                      <a:pt x="3569788" y="1886585"/>
                    </a:lnTo>
                    <a:close/>
                  </a:path>
                </a:pathLst>
              </a:custGeom>
              <a:grpFill/>
              <a:ln w="19050" cap="flat">
                <a:solidFill>
                  <a:schemeClr val="accent1"/>
                </a:solidFill>
                <a:prstDash val="solid"/>
                <a:miter/>
              </a:ln>
            </p:spPr>
            <p:txBody>
              <a:bodyPr/>
              <a:lstStyle/>
              <a:p>
                <a:endParaRPr lang="sv-SE" sz="1400" dirty="0"/>
              </a:p>
            </p:txBody>
          </p:sp>
          <p:sp>
            <p:nvSpPr>
              <p:cNvPr id="3745" name="Frihandsfigur: Form 3744">
                <a:extLst>
                  <a:ext uri="{FF2B5EF4-FFF2-40B4-BE49-F238E27FC236}">
                    <a16:creationId xmlns:a16="http://schemas.microsoft.com/office/drawing/2014/main" id="{F12396C1-6392-D30D-36B4-4933BD017888}"/>
                  </a:ext>
                </a:extLst>
              </p:cNvPr>
              <p:cNvSpPr/>
              <p:nvPr/>
            </p:nvSpPr>
            <p:spPr>
              <a:xfrm>
                <a:off x="6977499" y="3351778"/>
                <a:ext cx="2203153" cy="1913168"/>
              </a:xfrm>
              <a:custGeom>
                <a:avLst/>
                <a:gdLst>
                  <a:gd name="csX0" fmla="*/ 3566614 w 3566613"/>
                  <a:gd name="csY0" fmla="*/ 3097167 h 3097166"/>
                  <a:gd name="csX1" fmla="*/ 375920 w 3566613"/>
                  <a:gd name="csY1" fmla="*/ 3097167 h 3097166"/>
                  <a:gd name="csX2" fmla="*/ 375920 w 3566613"/>
                  <a:gd name="csY2" fmla="*/ 3092450 h 3097166"/>
                  <a:gd name="csX3" fmla="*/ 0 w 3566613"/>
                  <a:gd name="csY3" fmla="*/ 1834878 h 3097166"/>
                  <a:gd name="csX4" fmla="*/ 1814 w 3566613"/>
                  <a:gd name="csY4" fmla="*/ 1833517 h 3097166"/>
                  <a:gd name="csX5" fmla="*/ 2558233 w 3566613"/>
                  <a:gd name="csY5" fmla="*/ 0 h 3097166"/>
                  <a:gd name="csX6" fmla="*/ 3566523 w 3566613"/>
                  <a:gd name="csY6" fmla="*/ 3097076 h 3097166"/>
                  <a:gd name="csX7" fmla="*/ 3566523 w 3566613"/>
                  <a:gd name="csY7" fmla="*/ 3097076 h 30971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566613" h="3097166">
                    <a:moveTo>
                      <a:pt x="3566614" y="3097167"/>
                    </a:moveTo>
                    <a:lnTo>
                      <a:pt x="375920" y="3097167"/>
                    </a:lnTo>
                    <a:lnTo>
                      <a:pt x="375920" y="3092450"/>
                    </a:lnTo>
                    <a:cubicBezTo>
                      <a:pt x="375920" y="2627811"/>
                      <a:pt x="237671" y="2195739"/>
                      <a:pt x="0" y="1834878"/>
                    </a:cubicBezTo>
                    <a:lnTo>
                      <a:pt x="1814" y="1833517"/>
                    </a:lnTo>
                    <a:lnTo>
                      <a:pt x="2558233" y="0"/>
                    </a:lnTo>
                    <a:cubicBezTo>
                      <a:pt x="3186068" y="872853"/>
                      <a:pt x="3558631" y="1941558"/>
                      <a:pt x="3566523" y="3097076"/>
                    </a:cubicBezTo>
                    <a:lnTo>
                      <a:pt x="3566523" y="3097076"/>
                    </a:lnTo>
                    <a:close/>
                  </a:path>
                </a:pathLst>
              </a:custGeom>
              <a:grpFill/>
              <a:ln w="19050" cap="flat">
                <a:solidFill>
                  <a:schemeClr val="accent1"/>
                </a:solidFill>
                <a:prstDash val="solid"/>
                <a:miter/>
              </a:ln>
            </p:spPr>
            <p:txBody>
              <a:bodyPr/>
              <a:lstStyle/>
              <a:p>
                <a:endParaRPr lang="sv-SE" sz="1400"/>
              </a:p>
            </p:txBody>
          </p:sp>
          <p:sp>
            <p:nvSpPr>
              <p:cNvPr id="3746" name="Frihandsfigur: Form 3745">
                <a:extLst>
                  <a:ext uri="{FF2B5EF4-FFF2-40B4-BE49-F238E27FC236}">
                    <a16:creationId xmlns:a16="http://schemas.microsoft.com/office/drawing/2014/main" id="{5205DF18-DA2F-4DA3-98ED-9AA86EABF4CC}"/>
                  </a:ext>
                </a:extLst>
              </p:cNvPr>
              <p:cNvSpPr/>
              <p:nvPr/>
            </p:nvSpPr>
            <p:spPr>
              <a:xfrm>
                <a:off x="4455727" y="3913535"/>
                <a:ext cx="2690159" cy="1351411"/>
              </a:xfrm>
              <a:custGeom>
                <a:avLst/>
                <a:gdLst>
                  <a:gd name="csX0" fmla="*/ 4354921 w 4355011"/>
                  <a:gd name="csY0" fmla="*/ 2178141 h 2187756"/>
                  <a:gd name="csX1" fmla="*/ 4354921 w 4355011"/>
                  <a:gd name="csY1" fmla="*/ 2187756 h 2187756"/>
                  <a:gd name="csX2" fmla="*/ 0 w 4355011"/>
                  <a:gd name="csY2" fmla="*/ 2187756 h 2187756"/>
                  <a:gd name="csX3" fmla="*/ 0 w 4355011"/>
                  <a:gd name="csY3" fmla="*/ 2178141 h 2187756"/>
                  <a:gd name="csX4" fmla="*/ 2177506 w 4355011"/>
                  <a:gd name="csY4" fmla="*/ 0 h 2187756"/>
                  <a:gd name="csX5" fmla="*/ 4355012 w 4355011"/>
                  <a:gd name="csY5" fmla="*/ 2178141 h 2187756"/>
                  <a:gd name="csX6" fmla="*/ 4355012 w 4355011"/>
                  <a:gd name="csY6" fmla="*/ 2178141 h 218775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355011" h="2187756">
                    <a:moveTo>
                      <a:pt x="4354921" y="2178141"/>
                    </a:moveTo>
                    <a:lnTo>
                      <a:pt x="4354921" y="2187756"/>
                    </a:lnTo>
                    <a:lnTo>
                      <a:pt x="0" y="2187756"/>
                    </a:lnTo>
                    <a:lnTo>
                      <a:pt x="0" y="2178141"/>
                    </a:lnTo>
                    <a:cubicBezTo>
                      <a:pt x="0" y="975269"/>
                      <a:pt x="974906" y="0"/>
                      <a:pt x="2177506" y="0"/>
                    </a:cubicBezTo>
                    <a:cubicBezTo>
                      <a:pt x="3380105" y="0"/>
                      <a:pt x="4355012" y="975179"/>
                      <a:pt x="4355012" y="2178141"/>
                    </a:cubicBezTo>
                    <a:lnTo>
                      <a:pt x="4355012" y="2178141"/>
                    </a:lnTo>
                    <a:close/>
                  </a:path>
                </a:pathLst>
              </a:custGeom>
              <a:solidFill>
                <a:schemeClr val="accent1">
                  <a:lumMod val="10000"/>
                  <a:lumOff val="90000"/>
                </a:schemeClr>
              </a:solidFill>
              <a:ln w="19050" cap="flat">
                <a:solidFill>
                  <a:schemeClr val="accent1"/>
                </a:solidFill>
                <a:prstDash val="solid"/>
                <a:miter/>
              </a:ln>
            </p:spPr>
            <p:txBody>
              <a:bodyPr/>
              <a:lstStyle/>
              <a:p>
                <a:endParaRPr lang="sv-SE" sz="1400"/>
              </a:p>
            </p:txBody>
          </p:sp>
        </p:grpSp>
        <p:sp>
          <p:nvSpPr>
            <p:cNvPr id="3753" name="textruta 3752">
              <a:extLst>
                <a:ext uri="{FF2B5EF4-FFF2-40B4-BE49-F238E27FC236}">
                  <a16:creationId xmlns:a16="http://schemas.microsoft.com/office/drawing/2014/main" id="{1DE04164-EB99-ECDC-691B-5E6396F5A1B1}"/>
                </a:ext>
              </a:extLst>
            </p:cNvPr>
            <p:cNvSpPr txBox="1"/>
            <p:nvPr/>
          </p:nvSpPr>
          <p:spPr>
            <a:xfrm>
              <a:off x="3342505" y="5708257"/>
              <a:ext cx="4909593" cy="312667"/>
            </a:xfrm>
            <a:prstGeom prst="rect">
              <a:avLst/>
            </a:prstGeom>
            <a:noFill/>
          </p:spPr>
          <p:txBody>
            <a:bodyPr wrap="square" rtlCol="0">
              <a:spAutoFit/>
            </a:bodyPr>
            <a:lstStyle/>
            <a:p>
              <a:pPr algn="ctr"/>
              <a:r>
                <a:rPr lang="sv-SE" sz="1400" dirty="0"/>
                <a:t>Lagar och andra regleringar</a:t>
              </a:r>
            </a:p>
          </p:txBody>
        </p:sp>
        <p:sp>
          <p:nvSpPr>
            <p:cNvPr id="3755" name="textruta 3754">
              <a:extLst>
                <a:ext uri="{FF2B5EF4-FFF2-40B4-BE49-F238E27FC236}">
                  <a16:creationId xmlns:a16="http://schemas.microsoft.com/office/drawing/2014/main" id="{82A3BBAA-54BB-90B9-7B7E-F588D038CBB0}"/>
                </a:ext>
              </a:extLst>
            </p:cNvPr>
            <p:cNvSpPr txBox="1"/>
            <p:nvPr/>
          </p:nvSpPr>
          <p:spPr>
            <a:xfrm>
              <a:off x="4161429" y="4733433"/>
              <a:ext cx="3270974" cy="532602"/>
            </a:xfrm>
            <a:prstGeom prst="rect">
              <a:avLst/>
            </a:prstGeom>
            <a:noFill/>
          </p:spPr>
          <p:txBody>
            <a:bodyPr wrap="square" rtlCol="0">
              <a:spAutoFit/>
            </a:bodyPr>
            <a:lstStyle/>
            <a:p>
              <a:pPr algn="ctr"/>
              <a:r>
                <a:rPr lang="sv-SE" sz="1400" b="1" dirty="0"/>
                <a:t>Motståndskraft i </a:t>
              </a:r>
              <a:br>
                <a:rPr lang="sv-SE" sz="1400" b="1" dirty="0"/>
              </a:br>
              <a:r>
                <a:rPr lang="sv-SE" sz="1400" b="1" dirty="0"/>
                <a:t>samhällsviktig verksamhet</a:t>
              </a:r>
            </a:p>
          </p:txBody>
        </p:sp>
        <p:sp>
          <p:nvSpPr>
            <p:cNvPr id="3756" name="textruta 3755">
              <a:extLst>
                <a:ext uri="{FF2B5EF4-FFF2-40B4-BE49-F238E27FC236}">
                  <a16:creationId xmlns:a16="http://schemas.microsoft.com/office/drawing/2014/main" id="{98507D20-E247-9D45-1D7D-64CBA39C1FFB}"/>
                </a:ext>
              </a:extLst>
            </p:cNvPr>
            <p:cNvSpPr txBox="1"/>
            <p:nvPr/>
          </p:nvSpPr>
          <p:spPr>
            <a:xfrm>
              <a:off x="2505009" y="4438750"/>
              <a:ext cx="1695907" cy="751909"/>
            </a:xfrm>
            <a:prstGeom prst="rect">
              <a:avLst/>
            </a:prstGeom>
            <a:noFill/>
          </p:spPr>
          <p:txBody>
            <a:bodyPr wrap="square" rtlCol="0">
              <a:spAutoFit/>
            </a:bodyPr>
            <a:lstStyle/>
            <a:p>
              <a:pPr algn="ctr"/>
              <a:r>
                <a:rPr lang="sv-SE" sz="1400" dirty="0"/>
                <a:t>Identifiering av samhällsviktig verksamhet</a:t>
              </a:r>
            </a:p>
          </p:txBody>
        </p:sp>
        <p:sp>
          <p:nvSpPr>
            <p:cNvPr id="3757" name="textruta 3756">
              <a:extLst>
                <a:ext uri="{FF2B5EF4-FFF2-40B4-BE49-F238E27FC236}">
                  <a16:creationId xmlns:a16="http://schemas.microsoft.com/office/drawing/2014/main" id="{49AD6B17-E141-C210-4895-7A57E0617C3C}"/>
                </a:ext>
              </a:extLst>
            </p:cNvPr>
            <p:cNvSpPr txBox="1"/>
            <p:nvPr/>
          </p:nvSpPr>
          <p:spPr>
            <a:xfrm>
              <a:off x="3358729" y="3220791"/>
              <a:ext cx="1820898" cy="312667"/>
            </a:xfrm>
            <a:prstGeom prst="rect">
              <a:avLst/>
            </a:prstGeom>
            <a:noFill/>
          </p:spPr>
          <p:txBody>
            <a:bodyPr wrap="square" rtlCol="0">
              <a:spAutoFit/>
            </a:bodyPr>
            <a:lstStyle/>
            <a:p>
              <a:pPr algn="ctr"/>
              <a:r>
                <a:rPr lang="sv-SE" sz="1400" dirty="0"/>
                <a:t>Riskhantering</a:t>
              </a:r>
            </a:p>
          </p:txBody>
        </p:sp>
        <p:sp>
          <p:nvSpPr>
            <p:cNvPr id="3758" name="textruta 3757">
              <a:extLst>
                <a:ext uri="{FF2B5EF4-FFF2-40B4-BE49-F238E27FC236}">
                  <a16:creationId xmlns:a16="http://schemas.microsoft.com/office/drawing/2014/main" id="{4BEF9F2D-F6ED-8E29-E5EC-8CDD7BDE1ACF}"/>
                </a:ext>
              </a:extLst>
            </p:cNvPr>
            <p:cNvSpPr txBox="1"/>
            <p:nvPr/>
          </p:nvSpPr>
          <p:spPr>
            <a:xfrm>
              <a:off x="4760562" y="2641169"/>
              <a:ext cx="2203153" cy="532602"/>
            </a:xfrm>
            <a:prstGeom prst="rect">
              <a:avLst/>
            </a:prstGeom>
            <a:noFill/>
          </p:spPr>
          <p:txBody>
            <a:bodyPr wrap="square" rtlCol="0">
              <a:spAutoFit/>
            </a:bodyPr>
            <a:lstStyle/>
            <a:p>
              <a:pPr algn="ctr"/>
              <a:r>
                <a:rPr lang="sv-SE" sz="1400" dirty="0"/>
                <a:t>Kontinuitets-</a:t>
              </a:r>
              <a:br>
                <a:rPr lang="sv-SE" sz="1400" dirty="0"/>
              </a:br>
              <a:r>
                <a:rPr lang="sv-SE" sz="1400" dirty="0"/>
                <a:t>hantering</a:t>
              </a:r>
            </a:p>
          </p:txBody>
        </p:sp>
        <p:sp>
          <p:nvSpPr>
            <p:cNvPr id="3759" name="textruta 3758">
              <a:extLst>
                <a:ext uri="{FF2B5EF4-FFF2-40B4-BE49-F238E27FC236}">
                  <a16:creationId xmlns:a16="http://schemas.microsoft.com/office/drawing/2014/main" id="{F7AB6D57-37B9-10DD-2B7C-0E97EFEDB28C}"/>
                </a:ext>
              </a:extLst>
            </p:cNvPr>
            <p:cNvSpPr txBox="1"/>
            <p:nvPr/>
          </p:nvSpPr>
          <p:spPr>
            <a:xfrm>
              <a:off x="6228131" y="3094844"/>
              <a:ext cx="2407164" cy="532602"/>
            </a:xfrm>
            <a:prstGeom prst="rect">
              <a:avLst/>
            </a:prstGeom>
            <a:noFill/>
          </p:spPr>
          <p:txBody>
            <a:bodyPr wrap="square" rtlCol="0">
              <a:spAutoFit/>
            </a:bodyPr>
            <a:lstStyle/>
            <a:p>
              <a:pPr algn="ctr"/>
              <a:r>
                <a:rPr lang="sv-SE" sz="1400" dirty="0"/>
                <a:t>Informations- </a:t>
              </a:r>
              <a:br>
                <a:rPr lang="sv-SE" sz="1400" dirty="0"/>
              </a:br>
              <a:r>
                <a:rPr lang="sv-SE" sz="1400" dirty="0"/>
                <a:t>och cybersäkerhet</a:t>
              </a:r>
            </a:p>
          </p:txBody>
        </p:sp>
        <p:sp>
          <p:nvSpPr>
            <p:cNvPr id="3760" name="textruta 3759">
              <a:extLst>
                <a:ext uri="{FF2B5EF4-FFF2-40B4-BE49-F238E27FC236}">
                  <a16:creationId xmlns:a16="http://schemas.microsoft.com/office/drawing/2014/main" id="{09D02A83-DD74-48AB-EE9C-FD779BFE6BB8}"/>
                </a:ext>
              </a:extLst>
            </p:cNvPr>
            <p:cNvSpPr txBox="1"/>
            <p:nvPr/>
          </p:nvSpPr>
          <p:spPr>
            <a:xfrm>
              <a:off x="7281981" y="4599279"/>
              <a:ext cx="2005455" cy="532602"/>
            </a:xfrm>
            <a:prstGeom prst="rect">
              <a:avLst/>
            </a:prstGeom>
            <a:noFill/>
          </p:spPr>
          <p:txBody>
            <a:bodyPr wrap="square" rtlCol="0">
              <a:spAutoFit/>
            </a:bodyPr>
            <a:lstStyle/>
            <a:p>
              <a:pPr algn="ctr"/>
              <a:r>
                <a:rPr lang="sv-SE" sz="1400" dirty="0"/>
                <a:t>Hantera oönskade </a:t>
              </a:r>
              <a:br>
                <a:rPr lang="sv-SE" sz="1400" dirty="0"/>
              </a:br>
              <a:r>
                <a:rPr lang="sv-SE" sz="1400" dirty="0"/>
                <a:t>händelser</a:t>
              </a:r>
            </a:p>
          </p:txBody>
        </p:sp>
        <p:pic>
          <p:nvPicPr>
            <p:cNvPr id="3763" name="Bild 3762">
              <a:extLst>
                <a:ext uri="{FF2B5EF4-FFF2-40B4-BE49-F238E27FC236}">
                  <a16:creationId xmlns:a16="http://schemas.microsoft.com/office/drawing/2014/main" id="{6832261C-611F-7484-8A05-4F146CE9257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048255" y="5616025"/>
              <a:ext cx="352819" cy="536014"/>
            </a:xfrm>
            <a:prstGeom prst="rect">
              <a:avLst/>
            </a:prstGeom>
          </p:spPr>
        </p:pic>
        <p:pic>
          <p:nvPicPr>
            <p:cNvPr id="3765" name="Bild 3764">
              <a:extLst>
                <a:ext uri="{FF2B5EF4-FFF2-40B4-BE49-F238E27FC236}">
                  <a16:creationId xmlns:a16="http://schemas.microsoft.com/office/drawing/2014/main" id="{F587A59F-2923-09C1-396F-89D56101384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74000" y="5589337"/>
              <a:ext cx="610648" cy="651358"/>
            </a:xfrm>
            <a:prstGeom prst="rect">
              <a:avLst/>
            </a:prstGeom>
          </p:spPr>
        </p:pic>
        <p:pic>
          <p:nvPicPr>
            <p:cNvPr id="3767" name="Bild 3766">
              <a:extLst>
                <a:ext uri="{FF2B5EF4-FFF2-40B4-BE49-F238E27FC236}">
                  <a16:creationId xmlns:a16="http://schemas.microsoft.com/office/drawing/2014/main" id="{43D539BA-17AC-F109-3251-5144D20980D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035783" y="4034615"/>
              <a:ext cx="634360" cy="377817"/>
            </a:xfrm>
            <a:prstGeom prst="rect">
              <a:avLst/>
            </a:prstGeom>
          </p:spPr>
        </p:pic>
        <p:pic>
          <p:nvPicPr>
            <p:cNvPr id="3769" name="Bild 3768">
              <a:extLst>
                <a:ext uri="{FF2B5EF4-FFF2-40B4-BE49-F238E27FC236}">
                  <a16:creationId xmlns:a16="http://schemas.microsoft.com/office/drawing/2014/main" id="{5B8807C5-E003-5D27-01DF-05EB45B99AA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56663" y="2812810"/>
              <a:ext cx="625030" cy="368488"/>
            </a:xfrm>
            <a:prstGeom prst="rect">
              <a:avLst/>
            </a:prstGeom>
          </p:spPr>
        </p:pic>
        <p:pic>
          <p:nvPicPr>
            <p:cNvPr id="3771" name="Bild 3770">
              <a:extLst>
                <a:ext uri="{FF2B5EF4-FFF2-40B4-BE49-F238E27FC236}">
                  <a16:creationId xmlns:a16="http://schemas.microsoft.com/office/drawing/2014/main" id="{C7B5B8E4-1CFD-61D3-6BD4-A0A3BC90418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58951" y="2241040"/>
              <a:ext cx="606374" cy="359160"/>
            </a:xfrm>
            <a:prstGeom prst="rect">
              <a:avLst/>
            </a:prstGeom>
          </p:spPr>
        </p:pic>
        <p:pic>
          <p:nvPicPr>
            <p:cNvPr id="3775" name="Bild 3774">
              <a:extLst>
                <a:ext uri="{FF2B5EF4-FFF2-40B4-BE49-F238E27FC236}">
                  <a16:creationId xmlns:a16="http://schemas.microsoft.com/office/drawing/2014/main" id="{A13C232C-7FE8-4005-DDF8-9359E038E57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281980" y="2626668"/>
              <a:ext cx="299467" cy="451923"/>
            </a:xfrm>
            <a:prstGeom prst="rect">
              <a:avLst/>
            </a:prstGeom>
          </p:spPr>
        </p:pic>
        <p:pic>
          <p:nvPicPr>
            <p:cNvPr id="3777" name="Bild 3776">
              <a:extLst>
                <a:ext uri="{FF2B5EF4-FFF2-40B4-BE49-F238E27FC236}">
                  <a16:creationId xmlns:a16="http://schemas.microsoft.com/office/drawing/2014/main" id="{FEF6E4E8-E819-816E-CB89-23A27299719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155456" y="4083112"/>
              <a:ext cx="1295931" cy="712423"/>
            </a:xfrm>
            <a:prstGeom prst="rect">
              <a:avLst/>
            </a:prstGeom>
          </p:spPr>
        </p:pic>
        <p:pic>
          <p:nvPicPr>
            <p:cNvPr id="3779" name="Bild 3778">
              <a:extLst>
                <a:ext uri="{FF2B5EF4-FFF2-40B4-BE49-F238E27FC236}">
                  <a16:creationId xmlns:a16="http://schemas.microsoft.com/office/drawing/2014/main" id="{77A935BE-52D7-113B-887A-2003166FFBE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002511" y="4017579"/>
              <a:ext cx="564393" cy="550400"/>
            </a:xfrm>
            <a:prstGeom prst="rect">
              <a:avLst/>
            </a:prstGeom>
          </p:spPr>
        </p:pic>
      </p:grpSp>
      <p:grpSp>
        <p:nvGrpSpPr>
          <p:cNvPr id="3807" name="Grupp 3806" descr="Kom igång! Det finns stöd att få! &#10;– både hos Myndigheten för civilt försvar och hos respektive tillsynsmyndighet">
            <a:extLst>
              <a:ext uri="{FF2B5EF4-FFF2-40B4-BE49-F238E27FC236}">
                <a16:creationId xmlns:a16="http://schemas.microsoft.com/office/drawing/2014/main" id="{FFF1FA28-2861-BCA1-820F-F7121B0AC0E5}"/>
              </a:ext>
              <a:ext uri="{C183D7F6-B498-43B3-948B-1728B52AA6E4}">
                <adec:decorative xmlns:adec="http://schemas.microsoft.com/office/drawing/2017/decorative" val="0"/>
              </a:ext>
            </a:extLst>
          </p:cNvPr>
          <p:cNvGrpSpPr/>
          <p:nvPr/>
        </p:nvGrpSpPr>
        <p:grpSpPr>
          <a:xfrm rot="194423">
            <a:off x="8296646" y="1044411"/>
            <a:ext cx="2890963" cy="2878939"/>
            <a:chOff x="8170723" y="932177"/>
            <a:chExt cx="3428318" cy="3414059"/>
          </a:xfrm>
        </p:grpSpPr>
        <p:grpSp>
          <p:nvGrpSpPr>
            <p:cNvPr id="3786" name="Grupp 3785">
              <a:extLst>
                <a:ext uri="{FF2B5EF4-FFF2-40B4-BE49-F238E27FC236}">
                  <a16:creationId xmlns:a16="http://schemas.microsoft.com/office/drawing/2014/main" id="{35D4D743-39C5-AA42-6A4D-84A33B2D9CBB}"/>
                </a:ext>
              </a:extLst>
            </p:cNvPr>
            <p:cNvGrpSpPr/>
            <p:nvPr/>
          </p:nvGrpSpPr>
          <p:grpSpPr>
            <a:xfrm rot="21342722">
              <a:off x="8170723" y="932177"/>
              <a:ext cx="3428318" cy="3414059"/>
              <a:chOff x="5767305" y="2119056"/>
              <a:chExt cx="1088247" cy="1083721"/>
            </a:xfrm>
          </p:grpSpPr>
          <p:sp>
            <p:nvSpPr>
              <p:cNvPr id="3787" name="Rektangel 64">
                <a:extLst>
                  <a:ext uri="{FF2B5EF4-FFF2-40B4-BE49-F238E27FC236}">
                    <a16:creationId xmlns:a16="http://schemas.microsoft.com/office/drawing/2014/main" id="{F3A31E87-8593-5375-B609-21336CBF56CB}"/>
                  </a:ext>
                </a:extLst>
              </p:cNvPr>
              <p:cNvSpPr>
                <a:spLocks noChangeAspect="1"/>
              </p:cNvSpPr>
              <p:nvPr/>
            </p:nvSpPr>
            <p:spPr>
              <a:xfrm rot="375912">
                <a:off x="5836351" y="2158777"/>
                <a:ext cx="1019201" cy="1044000"/>
              </a:xfrm>
              <a:custGeom>
                <a:avLst/>
                <a:gdLst>
                  <a:gd name="connsiteX0" fmla="*/ 0 w 720000"/>
                  <a:gd name="connsiteY0" fmla="*/ 0 h 720000"/>
                  <a:gd name="connsiteX1" fmla="*/ 720000 w 720000"/>
                  <a:gd name="connsiteY1" fmla="*/ 0 h 720000"/>
                  <a:gd name="connsiteX2" fmla="*/ 720000 w 720000"/>
                  <a:gd name="connsiteY2" fmla="*/ 720000 h 720000"/>
                  <a:gd name="connsiteX3" fmla="*/ 0 w 720000"/>
                  <a:gd name="connsiteY3" fmla="*/ 720000 h 720000"/>
                  <a:gd name="connsiteX4" fmla="*/ 0 w 720000"/>
                  <a:gd name="connsiteY4" fmla="*/ 0 h 720000"/>
                  <a:gd name="connsiteX0" fmla="*/ 0 w 720000"/>
                  <a:gd name="connsiteY0" fmla="*/ 0 h 720000"/>
                  <a:gd name="connsiteX1" fmla="*/ 664301 w 720000"/>
                  <a:gd name="connsiteY1" fmla="*/ 0 h 720000"/>
                  <a:gd name="connsiteX2" fmla="*/ 720000 w 720000"/>
                  <a:gd name="connsiteY2" fmla="*/ 720000 h 720000"/>
                  <a:gd name="connsiteX3" fmla="*/ 0 w 720000"/>
                  <a:gd name="connsiteY3" fmla="*/ 720000 h 720000"/>
                  <a:gd name="connsiteX4" fmla="*/ 0 w 72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a:moveTo>
                      <a:pt x="0" y="0"/>
                    </a:moveTo>
                    <a:lnTo>
                      <a:pt x="664301" y="0"/>
                    </a:lnTo>
                    <a:lnTo>
                      <a:pt x="720000" y="720000"/>
                    </a:lnTo>
                    <a:lnTo>
                      <a:pt x="0" y="720000"/>
                    </a:lnTo>
                    <a:lnTo>
                      <a:pt x="0" y="0"/>
                    </a:lnTo>
                    <a:close/>
                  </a:path>
                </a:pathLst>
              </a:cu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788" name="Rektangel 3787">
                <a:extLst>
                  <a:ext uri="{FF2B5EF4-FFF2-40B4-BE49-F238E27FC236}">
                    <a16:creationId xmlns:a16="http://schemas.microsoft.com/office/drawing/2014/main" id="{A2685FDC-8B44-275F-0864-4B47FB1CFFE6}"/>
                  </a:ext>
                </a:extLst>
              </p:cNvPr>
              <p:cNvSpPr>
                <a:spLocks noChangeAspect="1"/>
              </p:cNvSpPr>
              <p:nvPr/>
            </p:nvSpPr>
            <p:spPr>
              <a:xfrm rot="401529">
                <a:off x="5767305" y="2119056"/>
                <a:ext cx="1019199" cy="10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0" rtlCol="0" anchor="ctr"/>
              <a:lstStyle/>
              <a:p>
                <a:pPr algn="ctr">
                  <a:spcAft>
                    <a:spcPts val="1200"/>
                  </a:spcAft>
                </a:pPr>
                <a:r>
                  <a:rPr lang="sv-SE" sz="2000" b="1" dirty="0"/>
                  <a:t>Kom igång! </a:t>
                </a:r>
              </a:p>
              <a:p>
                <a:pPr algn="ctr">
                  <a:spcAft>
                    <a:spcPts val="1200"/>
                  </a:spcAft>
                </a:pPr>
                <a:r>
                  <a:rPr lang="sv-SE" sz="1600" b="1" dirty="0"/>
                  <a:t>Det finns stöd att få! </a:t>
                </a:r>
              </a:p>
              <a:p>
                <a:pPr algn="ctr">
                  <a:spcAft>
                    <a:spcPts val="1200"/>
                  </a:spcAft>
                </a:pPr>
                <a:r>
                  <a:rPr lang="sv-SE" sz="1400" dirty="0"/>
                  <a:t>– hos NCSC, Myndigheten </a:t>
                </a:r>
                <a:br>
                  <a:rPr lang="sv-SE" sz="1400" dirty="0"/>
                </a:br>
                <a:r>
                  <a:rPr lang="sv-SE" sz="1400" dirty="0"/>
                  <a:t>för civilt försvar och </a:t>
                </a:r>
                <a:br>
                  <a:rPr lang="sv-SE" sz="1400" dirty="0"/>
                </a:br>
                <a:r>
                  <a:rPr lang="sv-SE" sz="1400" dirty="0"/>
                  <a:t>hos respektive </a:t>
                </a:r>
                <a:br>
                  <a:rPr lang="sv-SE" sz="1400" dirty="0"/>
                </a:br>
                <a:r>
                  <a:rPr lang="sv-SE" sz="1400" dirty="0"/>
                  <a:t>tillsynsmyndighet</a:t>
                </a:r>
              </a:p>
            </p:txBody>
          </p:sp>
        </p:grpSp>
        <p:cxnSp>
          <p:nvCxnSpPr>
            <p:cNvPr id="3789" name="Rak koppling 3788">
              <a:extLst>
                <a:ext uri="{FF2B5EF4-FFF2-40B4-BE49-F238E27FC236}">
                  <a16:creationId xmlns:a16="http://schemas.microsoft.com/office/drawing/2014/main" id="{8962453D-E620-2718-8194-F5F437EB2928}"/>
                </a:ext>
              </a:extLst>
            </p:cNvPr>
            <p:cNvCxnSpPr>
              <a:cxnSpLocks/>
            </p:cNvCxnSpPr>
            <p:nvPr/>
          </p:nvCxnSpPr>
          <p:spPr>
            <a:xfrm rot="21405577">
              <a:off x="9731122" y="2198292"/>
              <a:ext cx="487764" cy="50638"/>
            </a:xfrm>
            <a:prstGeom prst="line">
              <a:avLst/>
            </a:prstGeom>
            <a:ln w="28575">
              <a:solidFill>
                <a:schemeClr val="accent5"/>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7040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07"/>
                                        </p:tgtEl>
                                        <p:attrNameLst>
                                          <p:attrName>style.visibility</p:attrName>
                                        </p:attrNameLst>
                                      </p:cBhvr>
                                      <p:to>
                                        <p:strVal val="visible"/>
                                      </p:to>
                                    </p:set>
                                    <p:anim calcmode="lin" valueType="num">
                                      <p:cBhvr>
                                        <p:cTn id="7" dur="500" fill="hold"/>
                                        <p:tgtEl>
                                          <p:spTgt spid="3807"/>
                                        </p:tgtEl>
                                        <p:attrNameLst>
                                          <p:attrName>ppt_w</p:attrName>
                                        </p:attrNameLst>
                                      </p:cBhvr>
                                      <p:tavLst>
                                        <p:tav tm="0">
                                          <p:val>
                                            <p:fltVal val="0"/>
                                          </p:val>
                                        </p:tav>
                                        <p:tav tm="100000">
                                          <p:val>
                                            <p:strVal val="#ppt_w"/>
                                          </p:val>
                                        </p:tav>
                                      </p:tavLst>
                                    </p:anim>
                                    <p:anim calcmode="lin" valueType="num">
                                      <p:cBhvr>
                                        <p:cTn id="8" dur="500" fill="hold"/>
                                        <p:tgtEl>
                                          <p:spTgt spid="3807"/>
                                        </p:tgtEl>
                                        <p:attrNameLst>
                                          <p:attrName>ppt_h</p:attrName>
                                        </p:attrNameLst>
                                      </p:cBhvr>
                                      <p:tavLst>
                                        <p:tav tm="0">
                                          <p:val>
                                            <p:fltVal val="0"/>
                                          </p:val>
                                        </p:tav>
                                        <p:tav tm="100000">
                                          <p:val>
                                            <p:strVal val="#ppt_h"/>
                                          </p:val>
                                        </p:tav>
                                      </p:tavLst>
                                    </p:anim>
                                    <p:animEffect transition="in" filter="fade">
                                      <p:cBhvr>
                                        <p:cTn id="9" dur="500"/>
                                        <p:tgtEl>
                                          <p:spTgt spid="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7A3CE8D5-73A2-13EE-6FFA-69CE4D8E423E}"/>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
        <p:nvSpPr>
          <p:cNvPr id="9" name="Rubrik 8">
            <a:extLst>
              <a:ext uri="{FF2B5EF4-FFF2-40B4-BE49-F238E27FC236}">
                <a16:creationId xmlns:a16="http://schemas.microsoft.com/office/drawing/2014/main" id="{AAABE695-D725-1E8F-82E1-EA0B49D7050C}"/>
              </a:ext>
            </a:extLst>
          </p:cNvPr>
          <p:cNvSpPr>
            <a:spLocks noGrp="1"/>
          </p:cNvSpPr>
          <p:nvPr>
            <p:ph type="title"/>
          </p:nvPr>
        </p:nvSpPr>
        <p:spPr>
          <a:xfrm>
            <a:off x="6275888" y="838915"/>
            <a:ext cx="4675382" cy="878339"/>
          </a:xfrm>
        </p:spPr>
        <p:txBody>
          <a:bodyPr/>
          <a:lstStyle/>
          <a:p>
            <a:r>
              <a:rPr lang="sv-SE" dirty="0"/>
              <a:t>Stöd i arbetet – exempel</a:t>
            </a:r>
          </a:p>
        </p:txBody>
      </p:sp>
      <p:sp>
        <p:nvSpPr>
          <p:cNvPr id="10" name="Platshållare för text 9">
            <a:extLst>
              <a:ext uri="{FF2B5EF4-FFF2-40B4-BE49-F238E27FC236}">
                <a16:creationId xmlns:a16="http://schemas.microsoft.com/office/drawing/2014/main" id="{06D9E590-39CB-5F25-7CFF-F9096E95AB7B}"/>
              </a:ext>
            </a:extLst>
          </p:cNvPr>
          <p:cNvSpPr>
            <a:spLocks noGrp="1"/>
          </p:cNvSpPr>
          <p:nvPr>
            <p:ph type="body" sz="quarter" idx="13"/>
          </p:nvPr>
        </p:nvSpPr>
        <p:spPr>
          <a:xfrm>
            <a:off x="6274946" y="1841255"/>
            <a:ext cx="4676324" cy="4235588"/>
          </a:xfrm>
        </p:spPr>
        <p:txBody>
          <a:bodyPr/>
          <a:lstStyle/>
          <a:p>
            <a:r>
              <a:rPr lang="sv-SE" dirty="0"/>
              <a:t>Cybersäkerhetsrådgivningen</a:t>
            </a:r>
          </a:p>
          <a:p>
            <a:r>
              <a:rPr lang="sv-SE" dirty="0"/>
              <a:t>Metodstöd för informationssäkerhet</a:t>
            </a:r>
          </a:p>
          <a:p>
            <a:r>
              <a:rPr lang="sv-SE" dirty="0"/>
              <a:t>Mognadsdialogen</a:t>
            </a:r>
          </a:p>
          <a:p>
            <a:r>
              <a:rPr lang="sv-SE" dirty="0"/>
              <a:t>Cybersäkerhetskollen</a:t>
            </a:r>
          </a:p>
          <a:p>
            <a:r>
              <a:rPr lang="sv-SE" dirty="0"/>
              <a:t>Kurs för beslutsfattare </a:t>
            </a:r>
            <a:br>
              <a:rPr lang="sv-SE" dirty="0"/>
            </a:br>
            <a:r>
              <a:rPr lang="sv-SE" dirty="0"/>
              <a:t>– Ledningsperspektiv på informations- och cybersäkerhet</a:t>
            </a:r>
          </a:p>
          <a:p>
            <a:r>
              <a:rPr lang="sv-SE" dirty="0"/>
              <a:t>Föreskrifter och vägledningar</a:t>
            </a:r>
          </a:p>
          <a:p>
            <a:r>
              <a:rPr lang="sv-SE" dirty="0"/>
              <a:t>Nätverk och samarbetsforum</a:t>
            </a:r>
          </a:p>
          <a:p>
            <a:endParaRPr lang="sv-SE" dirty="0"/>
          </a:p>
        </p:txBody>
      </p:sp>
    </p:spTree>
    <p:extLst>
      <p:ext uri="{BB962C8B-B14F-4D97-AF65-F5344CB8AC3E}">
        <p14:creationId xmlns:p14="http://schemas.microsoft.com/office/powerpoint/2010/main" val="71854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2BD3667-985C-25DE-630C-3E237E841FDC}"/>
              </a:ext>
            </a:extLst>
          </p:cNvPr>
          <p:cNvSpPr>
            <a:spLocks noGrp="1"/>
          </p:cNvSpPr>
          <p:nvPr>
            <p:ph type="title"/>
          </p:nvPr>
        </p:nvSpPr>
        <p:spPr>
          <a:xfrm>
            <a:off x="1397358" y="2295144"/>
            <a:ext cx="6987690" cy="2267712"/>
          </a:xfrm>
        </p:spPr>
        <p:txBody>
          <a:bodyPr anchor="ctr"/>
          <a:lstStyle/>
          <a:p>
            <a:pPr>
              <a:lnSpc>
                <a:spcPct val="100000"/>
              </a:lnSpc>
            </a:pPr>
            <a:r>
              <a:rPr lang="sv-SE" dirty="0"/>
              <a:t>Cybersäkerhet och samhällets motståndskraft </a:t>
            </a:r>
          </a:p>
        </p:txBody>
      </p:sp>
    </p:spTree>
    <p:extLst>
      <p:ext uri="{BB962C8B-B14F-4D97-AF65-F5344CB8AC3E}">
        <p14:creationId xmlns:p14="http://schemas.microsoft.com/office/powerpoint/2010/main" val="347263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latshållare för bild 18">
            <a:extLst>
              <a:ext uri="{FF2B5EF4-FFF2-40B4-BE49-F238E27FC236}">
                <a16:creationId xmlns:a16="http://schemas.microsoft.com/office/drawing/2014/main" id="{055F5D3C-5CCA-3E72-FD75-6F501570FBF3}"/>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print">
            <a:alphaModFix/>
            <a:extLst>
              <a:ext uri="{28A0092B-C50C-407E-A947-70E740481C1C}">
                <a14:useLocalDpi xmlns:a14="http://schemas.microsoft.com/office/drawing/2010/main" val="0"/>
              </a:ext>
            </a:extLst>
          </a:blip>
          <a:srcRect/>
          <a:stretch>
            <a:fillRect/>
          </a:stretch>
        </p:blipFill>
        <p:spPr>
          <a:xfrm>
            <a:off x="5486400" y="0"/>
            <a:ext cx="6705600" cy="6861175"/>
          </a:xfrm>
        </p:spPr>
      </p:pic>
      <p:sp>
        <p:nvSpPr>
          <p:cNvPr id="11" name="Rubrik 10">
            <a:extLst>
              <a:ext uri="{FF2B5EF4-FFF2-40B4-BE49-F238E27FC236}">
                <a16:creationId xmlns:a16="http://schemas.microsoft.com/office/drawing/2014/main" id="{9BC7E61C-D530-112E-BDC6-D2FF007DDCD0}"/>
              </a:ext>
            </a:extLst>
          </p:cNvPr>
          <p:cNvSpPr>
            <a:spLocks noGrp="1"/>
          </p:cNvSpPr>
          <p:nvPr>
            <p:ph type="ctrTitle"/>
          </p:nvPr>
        </p:nvSpPr>
        <p:spPr>
          <a:xfrm>
            <a:off x="554401" y="2502568"/>
            <a:ext cx="5777648" cy="1116000"/>
          </a:xfrm>
        </p:spPr>
        <p:txBody>
          <a:bodyPr/>
          <a:lstStyle/>
          <a:p>
            <a:r>
              <a:rPr lang="sv-SE" sz="3600" dirty="0"/>
              <a:t>Läs mer på</a:t>
            </a:r>
          </a:p>
        </p:txBody>
      </p:sp>
      <p:sp>
        <p:nvSpPr>
          <p:cNvPr id="8" name="Underrubrik 7">
            <a:extLst>
              <a:ext uri="{FF2B5EF4-FFF2-40B4-BE49-F238E27FC236}">
                <a16:creationId xmlns:a16="http://schemas.microsoft.com/office/drawing/2014/main" id="{E3D62080-9878-528C-56EC-563DB04DDCFE}"/>
              </a:ext>
            </a:extLst>
          </p:cNvPr>
          <p:cNvSpPr>
            <a:spLocks noGrp="1"/>
          </p:cNvSpPr>
          <p:nvPr>
            <p:ph type="subTitle" idx="1"/>
          </p:nvPr>
        </p:nvSpPr>
        <p:spPr>
          <a:xfrm>
            <a:off x="552450" y="3740150"/>
            <a:ext cx="5470215" cy="651600"/>
          </a:xfrm>
        </p:spPr>
        <p:txBody>
          <a:bodyPr/>
          <a:lstStyle/>
          <a:p>
            <a:r>
              <a:rPr lang="sv-SE" sz="2400" dirty="0">
                <a:solidFill>
                  <a:schemeClr val="accent5"/>
                </a:solidFill>
                <a:hlinkClick r:id="rId4">
                  <a:extLst>
                    <a:ext uri="{A12FA001-AC4F-418D-AE19-62706E023703}">
                      <ahyp:hlinkClr xmlns:ahyp="http://schemas.microsoft.com/office/drawing/2018/hyperlinkcolor" val="tx"/>
                    </a:ext>
                  </a:extLst>
                </a:hlinkClick>
              </a:rPr>
              <a:t>www.ncsc.se/csl</a:t>
            </a:r>
            <a:endParaRPr lang="sv-SE" sz="2400" dirty="0">
              <a:solidFill>
                <a:schemeClr val="accent5"/>
              </a:solidFill>
            </a:endParaRPr>
          </a:p>
        </p:txBody>
      </p:sp>
    </p:spTree>
    <p:extLst>
      <p:ext uri="{BB962C8B-B14F-4D97-AF65-F5344CB8AC3E}">
        <p14:creationId xmlns:p14="http://schemas.microsoft.com/office/powerpoint/2010/main" val="181256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A257D43-F665-B1BD-3867-5C08ABC6500D}"/>
              </a:ext>
            </a:extLst>
          </p:cNvPr>
          <p:cNvSpPr>
            <a:spLocks noGrp="1"/>
          </p:cNvSpPr>
          <p:nvPr>
            <p:ph type="title"/>
          </p:nvPr>
        </p:nvSpPr>
        <p:spPr>
          <a:xfrm>
            <a:off x="1397358" y="875487"/>
            <a:ext cx="9950092" cy="1115338"/>
          </a:xfrm>
        </p:spPr>
        <p:txBody>
          <a:bodyPr/>
          <a:lstStyle/>
          <a:p>
            <a:r>
              <a:rPr lang="sv-SE" dirty="0"/>
              <a:t>Relevanta länkar</a:t>
            </a:r>
          </a:p>
        </p:txBody>
      </p:sp>
      <p:sp>
        <p:nvSpPr>
          <p:cNvPr id="6" name="Platshållare för innehåll 5">
            <a:extLst>
              <a:ext uri="{FF2B5EF4-FFF2-40B4-BE49-F238E27FC236}">
                <a16:creationId xmlns:a16="http://schemas.microsoft.com/office/drawing/2014/main" id="{59275F5A-9636-E93E-E65C-CA2B7149C9A3}"/>
              </a:ext>
            </a:extLst>
          </p:cNvPr>
          <p:cNvSpPr>
            <a:spLocks noGrp="1"/>
          </p:cNvSpPr>
          <p:nvPr>
            <p:ph type="body" idx="1"/>
          </p:nvPr>
        </p:nvSpPr>
        <p:spPr>
          <a:xfrm>
            <a:off x="1397358" y="2128833"/>
            <a:ext cx="9969409" cy="2528891"/>
          </a:xfrm>
        </p:spPr>
        <p:txBody>
          <a:bodyPr/>
          <a:lstStyle/>
          <a:p>
            <a:pPr>
              <a:spcAft>
                <a:spcPts val="1200"/>
              </a:spcAft>
            </a:pPr>
            <a:r>
              <a:rPr lang="sv-SE" dirty="0">
                <a:solidFill>
                  <a:schemeClr val="accent5"/>
                </a:solidFill>
                <a:hlinkClick r:id="rId3">
                  <a:extLst>
                    <a:ext uri="{A12FA001-AC4F-418D-AE19-62706E023703}">
                      <ahyp:hlinkClr xmlns:ahyp="http://schemas.microsoft.com/office/drawing/2018/hyperlinkcolor" val="tx"/>
                    </a:ext>
                  </a:extLst>
                </a:hlinkClick>
              </a:rPr>
              <a:t>Cybersäkerhetsrådgivning</a:t>
            </a:r>
            <a:endParaRPr lang="sv-SE" dirty="0">
              <a:solidFill>
                <a:schemeClr val="accent5"/>
              </a:solidFill>
            </a:endParaRPr>
          </a:p>
          <a:p>
            <a:pPr>
              <a:spcAft>
                <a:spcPts val="1200"/>
              </a:spcAft>
            </a:pPr>
            <a:r>
              <a:rPr lang="sv-SE" dirty="0">
                <a:solidFill>
                  <a:schemeClr val="accent5"/>
                </a:solidFill>
                <a:hlinkClick r:id="rId4">
                  <a:extLst>
                    <a:ext uri="{A12FA001-AC4F-418D-AE19-62706E023703}">
                      <ahyp:hlinkClr xmlns:ahyp="http://schemas.microsoft.com/office/drawing/2018/hyperlinkcolor" val="tx"/>
                    </a:ext>
                  </a:extLst>
                </a:hlinkClick>
              </a:rPr>
              <a:t>Metodstöd för informationssäkerhet</a:t>
            </a:r>
            <a:endParaRPr lang="sv-SE" dirty="0">
              <a:solidFill>
                <a:schemeClr val="accent5"/>
              </a:solidFill>
            </a:endParaRPr>
          </a:p>
          <a:p>
            <a:pPr>
              <a:spcAft>
                <a:spcPts val="1200"/>
              </a:spcAft>
            </a:pPr>
            <a:r>
              <a:rPr lang="sv-SE" dirty="0">
                <a:solidFill>
                  <a:schemeClr val="accent5"/>
                </a:solidFill>
                <a:hlinkClick r:id="rId5">
                  <a:extLst>
                    <a:ext uri="{A12FA001-AC4F-418D-AE19-62706E023703}">
                      <ahyp:hlinkClr xmlns:ahyp="http://schemas.microsoft.com/office/drawing/2018/hyperlinkcolor" val="tx"/>
                    </a:ext>
                  </a:extLst>
                </a:hlinkClick>
              </a:rPr>
              <a:t>Mognadsdialogen</a:t>
            </a:r>
            <a:endParaRPr lang="sv-SE" dirty="0">
              <a:solidFill>
                <a:schemeClr val="accent5"/>
              </a:solidFill>
            </a:endParaRPr>
          </a:p>
          <a:p>
            <a:pPr>
              <a:spcAft>
                <a:spcPts val="1200"/>
              </a:spcAft>
            </a:pPr>
            <a:r>
              <a:rPr lang="sv-SE" dirty="0">
                <a:solidFill>
                  <a:schemeClr val="accent5"/>
                </a:solidFill>
                <a:hlinkClick r:id="rId6">
                  <a:extLst>
                    <a:ext uri="{A12FA001-AC4F-418D-AE19-62706E023703}">
                      <ahyp:hlinkClr xmlns:ahyp="http://schemas.microsoft.com/office/drawing/2018/hyperlinkcolor" val="tx"/>
                    </a:ext>
                  </a:extLst>
                </a:hlinkClick>
              </a:rPr>
              <a:t>Cybersäkerhetskollen</a:t>
            </a:r>
            <a:endParaRPr lang="sv-SE" dirty="0">
              <a:solidFill>
                <a:schemeClr val="accent5"/>
              </a:solidFill>
            </a:endParaRPr>
          </a:p>
          <a:p>
            <a:pPr>
              <a:spcAft>
                <a:spcPts val="1200"/>
              </a:spcAft>
            </a:pPr>
            <a:r>
              <a:rPr lang="sv-SE" dirty="0">
                <a:solidFill>
                  <a:schemeClr val="accent5"/>
                </a:solidFill>
                <a:hlinkClick r:id="rId7">
                  <a:extLst>
                    <a:ext uri="{A12FA001-AC4F-418D-AE19-62706E023703}">
                      <ahyp:hlinkClr xmlns:ahyp="http://schemas.microsoft.com/office/drawing/2018/hyperlinkcolor" val="tx"/>
                    </a:ext>
                  </a:extLst>
                </a:hlinkClick>
              </a:rPr>
              <a:t>Kurser inom informationssäkerhet</a:t>
            </a:r>
            <a:endParaRPr lang="sv-SE" dirty="0">
              <a:solidFill>
                <a:schemeClr val="accent5"/>
              </a:solidFill>
            </a:endParaRPr>
          </a:p>
          <a:p>
            <a:pPr>
              <a:spcAft>
                <a:spcPts val="1200"/>
              </a:spcAft>
            </a:pPr>
            <a:r>
              <a:rPr lang="sv-SE" dirty="0">
                <a:solidFill>
                  <a:schemeClr val="accent5"/>
                </a:solidFill>
                <a:hlinkClick r:id="rId8">
                  <a:extLst>
                    <a:ext uri="{A12FA001-AC4F-418D-AE19-62706E023703}">
                      <ahyp:hlinkClr xmlns:ahyp="http://schemas.microsoft.com/office/drawing/2018/hyperlinkcolor" val="tx"/>
                    </a:ext>
                  </a:extLst>
                </a:hlinkClick>
              </a:rPr>
              <a:t>Lag, förordning, föreskrifter och vägledningar</a:t>
            </a:r>
            <a:endParaRPr lang="sv-SE" dirty="0">
              <a:solidFill>
                <a:schemeClr val="accent5"/>
              </a:solidFill>
            </a:endParaRPr>
          </a:p>
        </p:txBody>
      </p:sp>
    </p:spTree>
    <p:extLst>
      <p:ext uri="{BB962C8B-B14F-4D97-AF65-F5344CB8AC3E}">
        <p14:creationId xmlns:p14="http://schemas.microsoft.com/office/powerpoint/2010/main" val="137789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7419BE-07FA-8936-D8A4-AD0C02E3469E}"/>
              </a:ext>
            </a:extLst>
          </p:cNvPr>
          <p:cNvSpPr>
            <a:spLocks noGrp="1"/>
          </p:cNvSpPr>
          <p:nvPr>
            <p:ph type="title" idx="4294967295"/>
          </p:nvPr>
        </p:nvSpPr>
        <p:spPr>
          <a:xfrm>
            <a:off x="1129249" y="-1265325"/>
            <a:ext cx="9424947" cy="878339"/>
          </a:xfrm>
        </p:spPr>
        <p:txBody>
          <a:bodyPr/>
          <a:lstStyle/>
          <a:p>
            <a:r>
              <a:rPr lang="sv-SE" dirty="0"/>
              <a:t>Myndigheten för civilt försvar</a:t>
            </a:r>
          </a:p>
        </p:txBody>
      </p:sp>
    </p:spTree>
    <p:extLst>
      <p:ext uri="{BB962C8B-B14F-4D97-AF65-F5344CB8AC3E}">
        <p14:creationId xmlns:p14="http://schemas.microsoft.com/office/powerpoint/2010/main" val="159530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B5BBEE9D-4BC9-FF1A-BA89-54D795243AE8}"/>
              </a:ext>
            </a:extLst>
          </p:cNvPr>
          <p:cNvSpPr>
            <a:spLocks noGrp="1"/>
          </p:cNvSpPr>
          <p:nvPr>
            <p:ph type="title"/>
          </p:nvPr>
        </p:nvSpPr>
        <p:spPr>
          <a:xfrm>
            <a:off x="1397358" y="-1269658"/>
            <a:ext cx="9950092" cy="1115338"/>
          </a:xfrm>
        </p:spPr>
        <p:txBody>
          <a:bodyPr/>
          <a:lstStyle/>
          <a:p>
            <a:r>
              <a:rPr lang="sv-SE" dirty="0"/>
              <a:t>Information</a:t>
            </a:r>
          </a:p>
        </p:txBody>
      </p:sp>
      <p:pic>
        <p:nvPicPr>
          <p:cNvPr id="5" name="Bildobjekt 4" descr="Logotyp: ECCC">
            <a:extLst>
              <a:ext uri="{FF2B5EF4-FFF2-40B4-BE49-F238E27FC236}">
                <a16:creationId xmlns:a16="http://schemas.microsoft.com/office/drawing/2014/main" id="{4DCE336B-8701-8804-5394-62B51310711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19739" y="2577272"/>
            <a:ext cx="1875155" cy="619125"/>
          </a:xfrm>
          <a:prstGeom prst="rect">
            <a:avLst/>
          </a:prstGeom>
          <a:noFill/>
          <a:ln>
            <a:noFill/>
          </a:ln>
        </p:spPr>
      </p:pic>
      <p:pic>
        <p:nvPicPr>
          <p:cNvPr id="6" name="Bildobjekt 5" descr="Logotyp: European Union">
            <a:extLst>
              <a:ext uri="{FF2B5EF4-FFF2-40B4-BE49-F238E27FC236}">
                <a16:creationId xmlns:a16="http://schemas.microsoft.com/office/drawing/2014/main" id="{7A5A4C96-59DE-21D9-939E-03AE4195B1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99474" y="2530916"/>
            <a:ext cx="3188970" cy="711835"/>
          </a:xfrm>
          <a:prstGeom prst="rect">
            <a:avLst/>
          </a:prstGeom>
          <a:noFill/>
          <a:ln>
            <a:noFill/>
          </a:ln>
        </p:spPr>
      </p:pic>
      <p:sp>
        <p:nvSpPr>
          <p:cNvPr id="7" name="textruta 6">
            <a:extLst>
              <a:ext uri="{FF2B5EF4-FFF2-40B4-BE49-F238E27FC236}">
                <a16:creationId xmlns:a16="http://schemas.microsoft.com/office/drawing/2014/main" id="{14857036-B943-16EC-C493-A55F2A8BBD72}"/>
              </a:ext>
            </a:extLst>
          </p:cNvPr>
          <p:cNvSpPr txBox="1"/>
          <p:nvPr/>
        </p:nvSpPr>
        <p:spPr>
          <a:xfrm>
            <a:off x="3319738" y="3623461"/>
            <a:ext cx="5568705" cy="954107"/>
          </a:xfrm>
          <a:prstGeom prst="rect">
            <a:avLst/>
          </a:prstGeom>
          <a:noFill/>
        </p:spPr>
        <p:txBody>
          <a:bodyPr wrap="square" rtlCol="0">
            <a:spAutoFit/>
          </a:bodyPr>
          <a:lstStyle/>
          <a:p>
            <a:r>
              <a:rPr lang="en-US" sz="1400" i="1" dirty="0">
                <a:latin typeface="Arial" panose="020B0604020202020204" pitchFamily="34" charset="0"/>
                <a:ea typeface="Arial" panose="020B0604020202020204" pitchFamily="34" charset="0"/>
              </a:rPr>
              <a:t>Funded by the European Union. Views and opinions expressed are however those of the author(s) only and do not necessarily reflect those of the European Union or ECCC. Neither the European Union nor ECCC can be held responsible for them.</a:t>
            </a:r>
          </a:p>
        </p:txBody>
      </p:sp>
    </p:spTree>
    <p:extLst>
      <p:ext uri="{BB962C8B-B14F-4D97-AF65-F5344CB8AC3E}">
        <p14:creationId xmlns:p14="http://schemas.microsoft.com/office/powerpoint/2010/main" val="4543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F1865ED-B23B-F86C-B03F-EE4C2E573B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6346" y="34455"/>
            <a:ext cx="11057354" cy="6219762"/>
          </a:xfrm>
          <a:prstGeom prst="rect">
            <a:avLst/>
          </a:prstGeom>
        </p:spPr>
      </p:pic>
      <p:sp>
        <p:nvSpPr>
          <p:cNvPr id="2" name="Rubrik 1">
            <a:extLst>
              <a:ext uri="{FF2B5EF4-FFF2-40B4-BE49-F238E27FC236}">
                <a16:creationId xmlns:a16="http://schemas.microsoft.com/office/drawing/2014/main" id="{9250132E-3583-8A29-23E2-A063A91EBC50}"/>
              </a:ext>
            </a:extLst>
          </p:cNvPr>
          <p:cNvSpPr>
            <a:spLocks noGrp="1"/>
          </p:cNvSpPr>
          <p:nvPr>
            <p:ph type="title"/>
          </p:nvPr>
        </p:nvSpPr>
        <p:spPr>
          <a:xfrm>
            <a:off x="1393199" y="-1076788"/>
            <a:ext cx="9424947" cy="878339"/>
          </a:xfrm>
        </p:spPr>
        <p:txBody>
          <a:bodyPr/>
          <a:lstStyle/>
          <a:p>
            <a:r>
              <a:rPr lang="sv-SE" dirty="0">
                <a:latin typeface="Arial" panose="020B0604020202020204" pitchFamily="34" charset="0"/>
                <a:cs typeface="Arial" panose="020B0604020202020204" pitchFamily="34" charset="0"/>
              </a:rPr>
              <a:t>Det sker allt fler cyberattacker </a:t>
            </a:r>
            <a:endParaRPr lang="sv-SE" dirty="0"/>
          </a:p>
        </p:txBody>
      </p:sp>
    </p:spTree>
    <p:extLst>
      <p:ext uri="{BB962C8B-B14F-4D97-AF65-F5344CB8AC3E}">
        <p14:creationId xmlns:p14="http://schemas.microsoft.com/office/powerpoint/2010/main" val="221005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3B90945B-0A78-0F1F-86DB-314FD3153A50}"/>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
        <p:nvSpPr>
          <p:cNvPr id="4" name="Rubrik 3">
            <a:extLst>
              <a:ext uri="{FF2B5EF4-FFF2-40B4-BE49-F238E27FC236}">
                <a16:creationId xmlns:a16="http://schemas.microsoft.com/office/drawing/2014/main" id="{BDF96FF7-7398-D2CC-E049-BD5CD1B741C0}"/>
              </a:ext>
            </a:extLst>
          </p:cNvPr>
          <p:cNvSpPr>
            <a:spLocks noGrp="1"/>
          </p:cNvSpPr>
          <p:nvPr>
            <p:ph type="title"/>
          </p:nvPr>
        </p:nvSpPr>
        <p:spPr>
          <a:xfrm>
            <a:off x="6275888" y="1210090"/>
            <a:ext cx="4675382" cy="878339"/>
          </a:xfrm>
        </p:spPr>
        <p:txBody>
          <a:bodyPr/>
          <a:lstStyle/>
          <a:p>
            <a:r>
              <a:rPr lang="sv-SE" dirty="0"/>
              <a:t>Två nya direktiv </a:t>
            </a:r>
            <a:br>
              <a:rPr lang="sv-SE" dirty="0"/>
            </a:br>
            <a:r>
              <a:rPr lang="sv-SE" dirty="0"/>
              <a:t>– en helhet</a:t>
            </a:r>
          </a:p>
        </p:txBody>
      </p:sp>
      <p:sp>
        <p:nvSpPr>
          <p:cNvPr id="5" name="Platshållare för text 4">
            <a:extLst>
              <a:ext uri="{FF2B5EF4-FFF2-40B4-BE49-F238E27FC236}">
                <a16:creationId xmlns:a16="http://schemas.microsoft.com/office/drawing/2014/main" id="{09DDBCA9-8460-E326-63FE-C6CA7BE85494}"/>
              </a:ext>
            </a:extLst>
          </p:cNvPr>
          <p:cNvSpPr>
            <a:spLocks noGrp="1"/>
          </p:cNvSpPr>
          <p:nvPr>
            <p:ph type="body" sz="quarter" idx="13"/>
          </p:nvPr>
        </p:nvSpPr>
        <p:spPr>
          <a:xfrm>
            <a:off x="6274946" y="2212430"/>
            <a:ext cx="4676324" cy="3776890"/>
          </a:xfrm>
        </p:spPr>
        <p:txBody>
          <a:bodyPr/>
          <a:lstStyle/>
          <a:p>
            <a:r>
              <a:rPr lang="sv-SE" b="1" dirty="0"/>
              <a:t>NIS2 </a:t>
            </a:r>
            <a:r>
              <a:rPr lang="sv-SE" dirty="0"/>
              <a:t>– Europaparlamentets och rådets direktiv (EU) 2022/2555 </a:t>
            </a:r>
            <a:br>
              <a:rPr lang="sv-SE" dirty="0"/>
            </a:br>
            <a:r>
              <a:rPr lang="sv-SE" dirty="0"/>
              <a:t>av den 14 december 2022 om åtgärder för en </a:t>
            </a:r>
            <a:r>
              <a:rPr lang="sv-SE" b="1" dirty="0"/>
              <a:t>hög gemensam cybersäkerhetsnivå</a:t>
            </a:r>
            <a:r>
              <a:rPr lang="sv-SE" dirty="0"/>
              <a:t> i hela unionen</a:t>
            </a:r>
          </a:p>
          <a:p>
            <a:r>
              <a:rPr lang="sv-SE" b="1" dirty="0"/>
              <a:t>CER</a:t>
            </a:r>
            <a:r>
              <a:rPr lang="sv-SE" dirty="0"/>
              <a:t> – Europaparlamentets och rådets direktiv (EU) 2022/2557 </a:t>
            </a:r>
            <a:br>
              <a:rPr lang="sv-SE" dirty="0"/>
            </a:br>
            <a:r>
              <a:rPr lang="sv-SE" dirty="0"/>
              <a:t>av den 14 december 2022 om </a:t>
            </a:r>
            <a:r>
              <a:rPr lang="sv-SE" b="1" dirty="0"/>
              <a:t>motståndskraft i samhällsviktig verksamhet</a:t>
            </a:r>
          </a:p>
        </p:txBody>
      </p:sp>
    </p:spTree>
    <p:extLst>
      <p:ext uri="{BB962C8B-B14F-4D97-AF65-F5344CB8AC3E}">
        <p14:creationId xmlns:p14="http://schemas.microsoft.com/office/powerpoint/2010/main" val="63695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5337311-6901-F90D-1684-8424BEBC890D}"/>
              </a:ext>
            </a:extLst>
          </p:cNvPr>
          <p:cNvSpPr>
            <a:spLocks noGrp="1"/>
          </p:cNvSpPr>
          <p:nvPr>
            <p:ph type="title"/>
          </p:nvPr>
        </p:nvSpPr>
        <p:spPr>
          <a:xfrm>
            <a:off x="1393199" y="638890"/>
            <a:ext cx="9424947" cy="878339"/>
          </a:xfrm>
        </p:spPr>
        <p:txBody>
          <a:bodyPr anchor="ctr"/>
          <a:lstStyle/>
          <a:p>
            <a:r>
              <a:rPr lang="sv-SE" dirty="0"/>
              <a:t>Stärkt motståndskraft</a:t>
            </a:r>
          </a:p>
        </p:txBody>
      </p:sp>
      <p:sp>
        <p:nvSpPr>
          <p:cNvPr id="16" name="Rektangel 15">
            <a:extLst>
              <a:ext uri="{FF2B5EF4-FFF2-40B4-BE49-F238E27FC236}">
                <a16:creationId xmlns:a16="http://schemas.microsoft.com/office/drawing/2014/main" id="{AB9D7A59-7FE3-F3E6-3B56-85FF7D718ECB}"/>
              </a:ext>
              <a:ext uri="{C183D7F6-B498-43B3-948B-1728B52AA6E4}">
                <adec:decorative xmlns:adec="http://schemas.microsoft.com/office/drawing/2017/decorative" val="1"/>
              </a:ext>
            </a:extLst>
          </p:cNvPr>
          <p:cNvSpPr/>
          <p:nvPr/>
        </p:nvSpPr>
        <p:spPr>
          <a:xfrm>
            <a:off x="1393825" y="3589020"/>
            <a:ext cx="4656137" cy="20650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Frihandsfigur: Form 25">
            <a:extLst>
              <a:ext uri="{FF2B5EF4-FFF2-40B4-BE49-F238E27FC236}">
                <a16:creationId xmlns:a16="http://schemas.microsoft.com/office/drawing/2014/main" id="{C2CA1D02-ABAB-43D2-0D01-B66A1D9C0C3D}"/>
              </a:ext>
              <a:ext uri="{C183D7F6-B498-43B3-948B-1728B52AA6E4}">
                <adec:decorative xmlns:adec="http://schemas.microsoft.com/office/drawing/2017/decorative" val="1"/>
              </a:ext>
            </a:extLst>
          </p:cNvPr>
          <p:cNvSpPr/>
          <p:nvPr/>
        </p:nvSpPr>
        <p:spPr>
          <a:xfrm>
            <a:off x="1650499" y="3773606"/>
            <a:ext cx="414598" cy="414598"/>
          </a:xfrm>
          <a:custGeom>
            <a:avLst/>
            <a:gdLst>
              <a:gd name="csX0" fmla="*/ 882301 w 947070"/>
              <a:gd name="csY0" fmla="*/ 934117 h 947070"/>
              <a:gd name="csX1" fmla="*/ 850868 w 947070"/>
              <a:gd name="csY1" fmla="*/ 947071 h 947070"/>
              <a:gd name="csX2" fmla="*/ 819436 w 947070"/>
              <a:gd name="csY2" fmla="*/ 934117 h 947070"/>
              <a:gd name="csX3" fmla="*/ 634460 w 947070"/>
              <a:gd name="csY3" fmla="*/ 749141 h 947070"/>
              <a:gd name="csX4" fmla="*/ 621506 w 947070"/>
              <a:gd name="csY4" fmla="*/ 717709 h 947070"/>
              <a:gd name="csX5" fmla="*/ 621506 w 947070"/>
              <a:gd name="csY5" fmla="*/ 688086 h 947070"/>
              <a:gd name="csX6" fmla="*/ 384715 w 947070"/>
              <a:gd name="csY6" fmla="*/ 769429 h 947070"/>
              <a:gd name="csX7" fmla="*/ 191452 w 947070"/>
              <a:gd name="csY7" fmla="*/ 717614 h 947070"/>
              <a:gd name="csX8" fmla="*/ 51816 w 947070"/>
              <a:gd name="csY8" fmla="*/ 577977 h 947070"/>
              <a:gd name="csX9" fmla="*/ 0 w 947070"/>
              <a:gd name="csY9" fmla="*/ 384715 h 947070"/>
              <a:gd name="csX10" fmla="*/ 51816 w 947070"/>
              <a:gd name="csY10" fmla="*/ 191453 h 947070"/>
              <a:gd name="csX11" fmla="*/ 191452 w 947070"/>
              <a:gd name="csY11" fmla="*/ 51816 h 947070"/>
              <a:gd name="csX12" fmla="*/ 384715 w 947070"/>
              <a:gd name="csY12" fmla="*/ 0 h 947070"/>
              <a:gd name="csX13" fmla="*/ 577977 w 947070"/>
              <a:gd name="csY13" fmla="*/ 51816 h 947070"/>
              <a:gd name="csX14" fmla="*/ 717613 w 947070"/>
              <a:gd name="csY14" fmla="*/ 191453 h 947070"/>
              <a:gd name="csX15" fmla="*/ 769430 w 947070"/>
              <a:gd name="csY15" fmla="*/ 384715 h 947070"/>
              <a:gd name="csX16" fmla="*/ 688086 w 947070"/>
              <a:gd name="csY16" fmla="*/ 621506 h 947070"/>
              <a:gd name="csX17" fmla="*/ 717709 w 947070"/>
              <a:gd name="csY17" fmla="*/ 621506 h 947070"/>
              <a:gd name="csX18" fmla="*/ 749141 w 947070"/>
              <a:gd name="csY18" fmla="*/ 634460 h 947070"/>
              <a:gd name="csX19" fmla="*/ 934117 w 947070"/>
              <a:gd name="csY19" fmla="*/ 819436 h 947070"/>
              <a:gd name="csX20" fmla="*/ 947071 w 947070"/>
              <a:gd name="csY20" fmla="*/ 850868 h 947070"/>
              <a:gd name="csX21" fmla="*/ 934117 w 947070"/>
              <a:gd name="csY21" fmla="*/ 882301 h 947070"/>
              <a:gd name="csX22" fmla="*/ 882301 w 947070"/>
              <a:gd name="csY22" fmla="*/ 934117 h 947070"/>
              <a:gd name="csX23" fmla="*/ 602075 w 947070"/>
              <a:gd name="csY23" fmla="*/ 259080 h 947070"/>
              <a:gd name="csX24" fmla="*/ 510540 w 947070"/>
              <a:gd name="csY24" fmla="*/ 167545 h 947070"/>
              <a:gd name="csX25" fmla="*/ 384715 w 947070"/>
              <a:gd name="csY25" fmla="*/ 133350 h 947070"/>
              <a:gd name="csX26" fmla="*/ 258985 w 947070"/>
              <a:gd name="csY26" fmla="*/ 167545 h 947070"/>
              <a:gd name="csX27" fmla="*/ 167450 w 947070"/>
              <a:gd name="csY27" fmla="*/ 259080 h 947070"/>
              <a:gd name="csX28" fmla="*/ 133255 w 947070"/>
              <a:gd name="csY28" fmla="*/ 384905 h 947070"/>
              <a:gd name="csX29" fmla="*/ 167450 w 947070"/>
              <a:gd name="csY29" fmla="*/ 510635 h 947070"/>
              <a:gd name="csX30" fmla="*/ 258985 w 947070"/>
              <a:gd name="csY30" fmla="*/ 602171 h 947070"/>
              <a:gd name="csX31" fmla="*/ 384715 w 947070"/>
              <a:gd name="csY31" fmla="*/ 636365 h 947070"/>
              <a:gd name="csX32" fmla="*/ 510540 w 947070"/>
              <a:gd name="csY32" fmla="*/ 602171 h 947070"/>
              <a:gd name="csX33" fmla="*/ 602075 w 947070"/>
              <a:gd name="csY33" fmla="*/ 510635 h 947070"/>
              <a:gd name="csX34" fmla="*/ 636270 w 947070"/>
              <a:gd name="csY34" fmla="*/ 384905 h 947070"/>
              <a:gd name="csX35" fmla="*/ 602075 w 947070"/>
              <a:gd name="csY35" fmla="*/ 259080 h 947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947070" h="947070">
                <a:moveTo>
                  <a:pt x="882301" y="934117"/>
                </a:moveTo>
                <a:cubicBezTo>
                  <a:pt x="873633" y="942785"/>
                  <a:pt x="863155" y="947071"/>
                  <a:pt x="850868" y="947071"/>
                </a:cubicBezTo>
                <a:cubicBezTo>
                  <a:pt x="838581" y="947071"/>
                  <a:pt x="828008" y="942785"/>
                  <a:pt x="819436" y="934117"/>
                </a:cubicBezTo>
                <a:lnTo>
                  <a:pt x="634460" y="749141"/>
                </a:lnTo>
                <a:cubicBezTo>
                  <a:pt x="625793" y="740474"/>
                  <a:pt x="621506" y="729996"/>
                  <a:pt x="621506" y="717709"/>
                </a:cubicBezTo>
                <a:lnTo>
                  <a:pt x="621506" y="688086"/>
                </a:lnTo>
                <a:cubicBezTo>
                  <a:pt x="552450" y="742379"/>
                  <a:pt x="473583" y="769429"/>
                  <a:pt x="384715" y="769429"/>
                </a:cubicBezTo>
                <a:cubicBezTo>
                  <a:pt x="314420" y="769429"/>
                  <a:pt x="250031" y="752189"/>
                  <a:pt x="191452" y="717614"/>
                </a:cubicBezTo>
                <a:cubicBezTo>
                  <a:pt x="132874" y="683133"/>
                  <a:pt x="86296" y="636556"/>
                  <a:pt x="51816" y="577977"/>
                </a:cubicBezTo>
                <a:cubicBezTo>
                  <a:pt x="17335" y="519398"/>
                  <a:pt x="0" y="455009"/>
                  <a:pt x="0" y="384715"/>
                </a:cubicBezTo>
                <a:cubicBezTo>
                  <a:pt x="0" y="314420"/>
                  <a:pt x="17240" y="250031"/>
                  <a:pt x="51816" y="191453"/>
                </a:cubicBezTo>
                <a:cubicBezTo>
                  <a:pt x="86296" y="132874"/>
                  <a:pt x="132874" y="86297"/>
                  <a:pt x="191452" y="51816"/>
                </a:cubicBezTo>
                <a:cubicBezTo>
                  <a:pt x="250031" y="17336"/>
                  <a:pt x="314420" y="0"/>
                  <a:pt x="384715" y="0"/>
                </a:cubicBezTo>
                <a:cubicBezTo>
                  <a:pt x="455009" y="0"/>
                  <a:pt x="519398" y="17240"/>
                  <a:pt x="577977" y="51816"/>
                </a:cubicBezTo>
                <a:cubicBezTo>
                  <a:pt x="636556" y="86297"/>
                  <a:pt x="683133" y="132874"/>
                  <a:pt x="717613" y="191453"/>
                </a:cubicBezTo>
                <a:cubicBezTo>
                  <a:pt x="752094" y="250031"/>
                  <a:pt x="769430" y="314420"/>
                  <a:pt x="769430" y="384715"/>
                </a:cubicBezTo>
                <a:cubicBezTo>
                  <a:pt x="769430" y="473488"/>
                  <a:pt x="742283" y="552450"/>
                  <a:pt x="688086" y="621506"/>
                </a:cubicBezTo>
                <a:lnTo>
                  <a:pt x="717709" y="621506"/>
                </a:lnTo>
                <a:cubicBezTo>
                  <a:pt x="729996" y="621506"/>
                  <a:pt x="740569" y="625793"/>
                  <a:pt x="749141" y="634460"/>
                </a:cubicBezTo>
                <a:lnTo>
                  <a:pt x="934117" y="819436"/>
                </a:lnTo>
                <a:cubicBezTo>
                  <a:pt x="942784" y="828104"/>
                  <a:pt x="947071" y="838581"/>
                  <a:pt x="947071" y="850868"/>
                </a:cubicBezTo>
                <a:cubicBezTo>
                  <a:pt x="947071" y="863156"/>
                  <a:pt x="942784" y="873728"/>
                  <a:pt x="934117" y="882301"/>
                </a:cubicBezTo>
                <a:lnTo>
                  <a:pt x="882301" y="934117"/>
                </a:lnTo>
                <a:close/>
                <a:moveTo>
                  <a:pt x="602075" y="259080"/>
                </a:moveTo>
                <a:cubicBezTo>
                  <a:pt x="579310" y="220885"/>
                  <a:pt x="548735" y="190310"/>
                  <a:pt x="510540" y="167545"/>
                </a:cubicBezTo>
                <a:cubicBezTo>
                  <a:pt x="472345" y="144780"/>
                  <a:pt x="430339" y="133350"/>
                  <a:pt x="384715" y="133350"/>
                </a:cubicBezTo>
                <a:cubicBezTo>
                  <a:pt x="339090" y="133350"/>
                  <a:pt x="297180" y="144780"/>
                  <a:pt x="258985" y="167545"/>
                </a:cubicBezTo>
                <a:cubicBezTo>
                  <a:pt x="220789" y="190405"/>
                  <a:pt x="190214" y="220885"/>
                  <a:pt x="167450" y="259080"/>
                </a:cubicBezTo>
                <a:cubicBezTo>
                  <a:pt x="144685" y="297275"/>
                  <a:pt x="133255" y="339281"/>
                  <a:pt x="133255" y="384905"/>
                </a:cubicBezTo>
                <a:cubicBezTo>
                  <a:pt x="133255" y="430530"/>
                  <a:pt x="144685" y="472440"/>
                  <a:pt x="167450" y="510635"/>
                </a:cubicBezTo>
                <a:cubicBezTo>
                  <a:pt x="190309" y="548831"/>
                  <a:pt x="220789" y="579406"/>
                  <a:pt x="258985" y="602171"/>
                </a:cubicBezTo>
                <a:cubicBezTo>
                  <a:pt x="297180" y="624935"/>
                  <a:pt x="339090" y="636365"/>
                  <a:pt x="384715" y="636365"/>
                </a:cubicBezTo>
                <a:cubicBezTo>
                  <a:pt x="430339" y="636365"/>
                  <a:pt x="472250" y="624935"/>
                  <a:pt x="510540" y="602171"/>
                </a:cubicBezTo>
                <a:cubicBezTo>
                  <a:pt x="548735" y="579311"/>
                  <a:pt x="579310" y="548831"/>
                  <a:pt x="602075" y="510635"/>
                </a:cubicBezTo>
                <a:cubicBezTo>
                  <a:pt x="624935" y="472440"/>
                  <a:pt x="636270" y="430435"/>
                  <a:pt x="636270" y="384905"/>
                </a:cubicBezTo>
                <a:cubicBezTo>
                  <a:pt x="636270" y="339376"/>
                  <a:pt x="624840" y="297371"/>
                  <a:pt x="602075" y="259080"/>
                </a:cubicBezTo>
                <a:close/>
              </a:path>
            </a:pathLst>
          </a:custGeom>
          <a:solidFill>
            <a:schemeClr val="accent5"/>
          </a:solidFill>
          <a:ln w="9525" cap="flat">
            <a:noFill/>
            <a:prstDash val="solid"/>
            <a:miter/>
          </a:ln>
        </p:spPr>
        <p:txBody>
          <a:bodyPr/>
          <a:lstStyle/>
          <a:p>
            <a:endParaRPr lang="sv-SE"/>
          </a:p>
        </p:txBody>
      </p:sp>
      <p:sp>
        <p:nvSpPr>
          <p:cNvPr id="17" name="textruta 16">
            <a:extLst>
              <a:ext uri="{FF2B5EF4-FFF2-40B4-BE49-F238E27FC236}">
                <a16:creationId xmlns:a16="http://schemas.microsoft.com/office/drawing/2014/main" id="{55A73F24-13DC-06E7-F737-D154BD979E2A}"/>
              </a:ext>
            </a:extLst>
          </p:cNvPr>
          <p:cNvSpPr txBox="1"/>
          <p:nvPr/>
        </p:nvSpPr>
        <p:spPr>
          <a:xfrm>
            <a:off x="2143354" y="3777855"/>
            <a:ext cx="4656137" cy="400110"/>
          </a:xfrm>
          <a:prstGeom prst="rect">
            <a:avLst/>
          </a:prstGeom>
          <a:noFill/>
        </p:spPr>
        <p:txBody>
          <a:bodyPr wrap="square">
            <a:spAutoFit/>
          </a:bodyPr>
          <a:lstStyle/>
          <a:p>
            <a:r>
              <a:rPr lang="sv-SE" sz="2000" b="1" dirty="0">
                <a:solidFill>
                  <a:schemeClr val="bg1"/>
                </a:solidFill>
                <a:latin typeface="+mn-lt"/>
              </a:rPr>
              <a:t>Ytterligare i CER-direktivet</a:t>
            </a:r>
          </a:p>
        </p:txBody>
      </p:sp>
      <p:sp>
        <p:nvSpPr>
          <p:cNvPr id="20" name="Rektangel 19">
            <a:extLst>
              <a:ext uri="{FF2B5EF4-FFF2-40B4-BE49-F238E27FC236}">
                <a16:creationId xmlns:a16="http://schemas.microsoft.com/office/drawing/2014/main" id="{CA50F420-D75F-3024-47C8-F8060BB928C4}"/>
              </a:ext>
              <a:ext uri="{C183D7F6-B498-43B3-948B-1728B52AA6E4}">
                <adec:decorative xmlns:adec="http://schemas.microsoft.com/office/drawing/2017/decorative" val="1"/>
              </a:ext>
            </a:extLst>
          </p:cNvPr>
          <p:cNvSpPr/>
          <p:nvPr/>
        </p:nvSpPr>
        <p:spPr>
          <a:xfrm>
            <a:off x="6162676" y="3589020"/>
            <a:ext cx="4656137" cy="20650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7" name="Bild 22">
            <a:extLst>
              <a:ext uri="{FF2B5EF4-FFF2-40B4-BE49-F238E27FC236}">
                <a16:creationId xmlns:a16="http://schemas.microsoft.com/office/drawing/2014/main" id="{EA82AF5A-DB32-026C-FF5D-3FA60D5A8A70}"/>
              </a:ext>
              <a:ext uri="{C183D7F6-B498-43B3-948B-1728B52AA6E4}">
                <adec:decorative xmlns:adec="http://schemas.microsoft.com/office/drawing/2017/decorative" val="1"/>
              </a:ext>
            </a:extLst>
          </p:cNvPr>
          <p:cNvGrpSpPr/>
          <p:nvPr/>
        </p:nvGrpSpPr>
        <p:grpSpPr>
          <a:xfrm>
            <a:off x="6352836" y="3759903"/>
            <a:ext cx="431415" cy="405236"/>
            <a:chOff x="6787176" y="2967227"/>
            <a:chExt cx="985487" cy="925687"/>
          </a:xfrm>
          <a:solidFill>
            <a:schemeClr val="accent5"/>
          </a:solidFill>
        </p:grpSpPr>
        <p:sp>
          <p:nvSpPr>
            <p:cNvPr id="28" name="Frihandsfigur: Form 27">
              <a:extLst>
                <a:ext uri="{FF2B5EF4-FFF2-40B4-BE49-F238E27FC236}">
                  <a16:creationId xmlns:a16="http://schemas.microsoft.com/office/drawing/2014/main" id="{B94A435D-48ED-E10D-C08E-199122661BCD}"/>
                </a:ext>
              </a:extLst>
            </p:cNvPr>
            <p:cNvSpPr/>
            <p:nvPr/>
          </p:nvSpPr>
          <p:spPr>
            <a:xfrm>
              <a:off x="6787176" y="2967227"/>
              <a:ext cx="985487" cy="925687"/>
            </a:xfrm>
            <a:custGeom>
              <a:avLst/>
              <a:gdLst>
                <a:gd name="csX0" fmla="*/ 977413 w 985487"/>
                <a:gd name="csY0" fmla="*/ 323755 h 925687"/>
                <a:gd name="csX1" fmla="*/ 839872 w 985487"/>
                <a:gd name="csY1" fmla="*/ 267367 h 925687"/>
                <a:gd name="csX2" fmla="*/ 775673 w 985487"/>
                <a:gd name="csY2" fmla="*/ 378714 h 925687"/>
                <a:gd name="csX3" fmla="*/ 606700 w 985487"/>
                <a:gd name="csY3" fmla="*/ 449485 h 925687"/>
                <a:gd name="csX4" fmla="*/ 518975 w 985487"/>
                <a:gd name="csY4" fmla="*/ 387858 h 925687"/>
                <a:gd name="csX5" fmla="*/ 518975 w 985487"/>
                <a:gd name="csY5" fmla="*/ 205740 h 925687"/>
                <a:gd name="csX6" fmla="*/ 597556 w 985487"/>
                <a:gd name="csY6" fmla="*/ 104870 h 925687"/>
                <a:gd name="csX7" fmla="*/ 492781 w 985487"/>
                <a:gd name="csY7" fmla="*/ 0 h 925687"/>
                <a:gd name="csX8" fmla="*/ 492781 w 985487"/>
                <a:gd name="csY8" fmla="*/ 0 h 925687"/>
                <a:gd name="csX9" fmla="*/ 388006 w 985487"/>
                <a:gd name="csY9" fmla="*/ 104870 h 925687"/>
                <a:gd name="csX10" fmla="*/ 466587 w 985487"/>
                <a:gd name="csY10" fmla="*/ 205740 h 925687"/>
                <a:gd name="csX11" fmla="*/ 466587 w 985487"/>
                <a:gd name="csY11" fmla="*/ 386620 h 925687"/>
                <a:gd name="csX12" fmla="*/ 378862 w 985487"/>
                <a:gd name="csY12" fmla="*/ 448247 h 925687"/>
                <a:gd name="csX13" fmla="*/ 209888 w 985487"/>
                <a:gd name="csY13" fmla="*/ 377476 h 925687"/>
                <a:gd name="csX14" fmla="*/ 145690 w 985487"/>
                <a:gd name="csY14" fmla="*/ 266129 h 925687"/>
                <a:gd name="csX15" fmla="*/ 8149 w 985487"/>
                <a:gd name="csY15" fmla="*/ 322517 h 925687"/>
                <a:gd name="csX16" fmla="*/ 64442 w 985487"/>
                <a:gd name="csY16" fmla="*/ 460153 h 925687"/>
                <a:gd name="csX17" fmla="*/ 187600 w 985487"/>
                <a:gd name="csY17" fmla="*/ 426053 h 925687"/>
                <a:gd name="csX18" fmla="*/ 360479 w 985487"/>
                <a:gd name="csY18" fmla="*/ 496824 h 925687"/>
                <a:gd name="csX19" fmla="*/ 359145 w 985487"/>
                <a:gd name="csY19" fmla="*/ 513874 h 925687"/>
                <a:gd name="csX20" fmla="*/ 385339 w 985487"/>
                <a:gd name="csY20" fmla="*/ 592455 h 925687"/>
                <a:gd name="csX21" fmla="*/ 249131 w 985487"/>
                <a:gd name="csY21" fmla="*/ 730091 h 925687"/>
                <a:gd name="csX22" fmla="*/ 122068 w 985487"/>
                <a:gd name="csY22" fmla="*/ 745808 h 925687"/>
                <a:gd name="csX23" fmla="*/ 122068 w 985487"/>
                <a:gd name="csY23" fmla="*/ 893921 h 925687"/>
                <a:gd name="csX24" fmla="*/ 270087 w 985487"/>
                <a:gd name="csY24" fmla="*/ 893921 h 925687"/>
                <a:gd name="csX25" fmla="*/ 285803 w 985487"/>
                <a:gd name="csY25" fmla="*/ 766858 h 925687"/>
                <a:gd name="csX26" fmla="*/ 424677 w 985487"/>
                <a:gd name="csY26" fmla="*/ 627983 h 925687"/>
                <a:gd name="csX27" fmla="*/ 490209 w 985487"/>
                <a:gd name="csY27" fmla="*/ 646367 h 925687"/>
                <a:gd name="csX28" fmla="*/ 495448 w 985487"/>
                <a:gd name="csY28" fmla="*/ 646367 h 925687"/>
                <a:gd name="csX29" fmla="*/ 560980 w 985487"/>
                <a:gd name="csY29" fmla="*/ 627983 h 925687"/>
                <a:gd name="csX30" fmla="*/ 699854 w 985487"/>
                <a:gd name="csY30" fmla="*/ 766858 h 925687"/>
                <a:gd name="csX31" fmla="*/ 715571 w 985487"/>
                <a:gd name="csY31" fmla="*/ 895255 h 925687"/>
                <a:gd name="csX32" fmla="*/ 863589 w 985487"/>
                <a:gd name="csY32" fmla="*/ 895255 h 925687"/>
                <a:gd name="csX33" fmla="*/ 863589 w 985487"/>
                <a:gd name="csY33" fmla="*/ 747141 h 925687"/>
                <a:gd name="csX34" fmla="*/ 736526 w 985487"/>
                <a:gd name="csY34" fmla="*/ 731425 h 925687"/>
                <a:gd name="csX35" fmla="*/ 600318 w 985487"/>
                <a:gd name="csY35" fmla="*/ 593789 h 925687"/>
                <a:gd name="csX36" fmla="*/ 626512 w 985487"/>
                <a:gd name="csY36" fmla="*/ 515207 h 925687"/>
                <a:gd name="csX37" fmla="*/ 625179 w 985487"/>
                <a:gd name="csY37" fmla="*/ 498158 h 925687"/>
                <a:gd name="csX38" fmla="*/ 798057 w 985487"/>
                <a:gd name="csY38" fmla="*/ 427387 h 925687"/>
                <a:gd name="csX39" fmla="*/ 921215 w 985487"/>
                <a:gd name="csY39" fmla="*/ 461486 h 925687"/>
                <a:gd name="csX40" fmla="*/ 977508 w 985487"/>
                <a:gd name="csY40" fmla="*/ 323850 h 925687"/>
                <a:gd name="csX41" fmla="*/ 977508 w 985487"/>
                <a:gd name="csY41" fmla="*/ 323850 h 9256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985487" h="925687">
                  <a:moveTo>
                    <a:pt x="977413" y="323755"/>
                  </a:moveTo>
                  <a:cubicBezTo>
                    <a:pt x="955124" y="270034"/>
                    <a:pt x="893593" y="245174"/>
                    <a:pt x="839872" y="267367"/>
                  </a:cubicBezTo>
                  <a:cubicBezTo>
                    <a:pt x="795295" y="285750"/>
                    <a:pt x="769101" y="332899"/>
                    <a:pt x="775673" y="378714"/>
                  </a:cubicBezTo>
                  <a:lnTo>
                    <a:pt x="606700" y="449485"/>
                  </a:lnTo>
                  <a:cubicBezTo>
                    <a:pt x="588317" y="418052"/>
                    <a:pt x="555646" y="394430"/>
                    <a:pt x="518975" y="387858"/>
                  </a:cubicBezTo>
                  <a:lnTo>
                    <a:pt x="518975" y="205740"/>
                  </a:lnTo>
                  <a:cubicBezTo>
                    <a:pt x="563552" y="193929"/>
                    <a:pt x="597556" y="153353"/>
                    <a:pt x="597556" y="104870"/>
                  </a:cubicBezTo>
                  <a:cubicBezTo>
                    <a:pt x="597556" y="47244"/>
                    <a:pt x="550407" y="0"/>
                    <a:pt x="492781" y="0"/>
                  </a:cubicBezTo>
                  <a:lnTo>
                    <a:pt x="492781" y="0"/>
                  </a:lnTo>
                  <a:cubicBezTo>
                    <a:pt x="435155" y="0"/>
                    <a:pt x="388006" y="47149"/>
                    <a:pt x="388006" y="104870"/>
                  </a:cubicBezTo>
                  <a:cubicBezTo>
                    <a:pt x="388006" y="153353"/>
                    <a:pt x="422105" y="194024"/>
                    <a:pt x="466587" y="205740"/>
                  </a:cubicBezTo>
                  <a:lnTo>
                    <a:pt x="466587" y="386620"/>
                  </a:lnTo>
                  <a:cubicBezTo>
                    <a:pt x="428582" y="393192"/>
                    <a:pt x="397150" y="416719"/>
                    <a:pt x="378862" y="448247"/>
                  </a:cubicBezTo>
                  <a:lnTo>
                    <a:pt x="209888" y="377476"/>
                  </a:lnTo>
                  <a:cubicBezTo>
                    <a:pt x="216461" y="331661"/>
                    <a:pt x="191505" y="284417"/>
                    <a:pt x="145690" y="266129"/>
                  </a:cubicBezTo>
                  <a:cubicBezTo>
                    <a:pt x="91969" y="243840"/>
                    <a:pt x="30437" y="268796"/>
                    <a:pt x="8149" y="322517"/>
                  </a:cubicBezTo>
                  <a:cubicBezTo>
                    <a:pt x="-14140" y="376238"/>
                    <a:pt x="10816" y="437864"/>
                    <a:pt x="64442" y="460153"/>
                  </a:cubicBezTo>
                  <a:cubicBezTo>
                    <a:pt x="109019" y="478536"/>
                    <a:pt x="160073" y="464058"/>
                    <a:pt x="187600" y="426053"/>
                  </a:cubicBezTo>
                  <a:lnTo>
                    <a:pt x="360479" y="496824"/>
                  </a:lnTo>
                  <a:cubicBezTo>
                    <a:pt x="359145" y="502063"/>
                    <a:pt x="359145" y="508635"/>
                    <a:pt x="359145" y="513874"/>
                  </a:cubicBezTo>
                  <a:cubicBezTo>
                    <a:pt x="359145" y="542735"/>
                    <a:pt x="368289" y="570262"/>
                    <a:pt x="385339" y="592455"/>
                  </a:cubicBezTo>
                  <a:lnTo>
                    <a:pt x="249131" y="730091"/>
                  </a:lnTo>
                  <a:cubicBezTo>
                    <a:pt x="208555" y="706469"/>
                    <a:pt x="156072" y="711708"/>
                    <a:pt x="122068" y="745808"/>
                  </a:cubicBezTo>
                  <a:cubicBezTo>
                    <a:pt x="81491" y="786384"/>
                    <a:pt x="81491" y="853250"/>
                    <a:pt x="122068" y="893921"/>
                  </a:cubicBezTo>
                  <a:cubicBezTo>
                    <a:pt x="162645" y="934498"/>
                    <a:pt x="229510" y="934498"/>
                    <a:pt x="270087" y="893921"/>
                  </a:cubicBezTo>
                  <a:cubicBezTo>
                    <a:pt x="304186" y="859822"/>
                    <a:pt x="309425" y="807434"/>
                    <a:pt x="285803" y="766858"/>
                  </a:cubicBezTo>
                  <a:lnTo>
                    <a:pt x="424677" y="627983"/>
                  </a:lnTo>
                  <a:cubicBezTo>
                    <a:pt x="444299" y="639794"/>
                    <a:pt x="466587" y="646367"/>
                    <a:pt x="490209" y="646367"/>
                  </a:cubicBezTo>
                  <a:lnTo>
                    <a:pt x="495448" y="646367"/>
                  </a:lnTo>
                  <a:cubicBezTo>
                    <a:pt x="519070" y="646367"/>
                    <a:pt x="541263" y="639794"/>
                    <a:pt x="560980" y="627983"/>
                  </a:cubicBezTo>
                  <a:lnTo>
                    <a:pt x="699854" y="766858"/>
                  </a:lnTo>
                  <a:cubicBezTo>
                    <a:pt x="676232" y="807434"/>
                    <a:pt x="681471" y="859917"/>
                    <a:pt x="715571" y="895255"/>
                  </a:cubicBezTo>
                  <a:cubicBezTo>
                    <a:pt x="756147" y="935831"/>
                    <a:pt x="823013" y="935831"/>
                    <a:pt x="863589" y="895255"/>
                  </a:cubicBezTo>
                  <a:cubicBezTo>
                    <a:pt x="904166" y="854678"/>
                    <a:pt x="904166" y="787813"/>
                    <a:pt x="863589" y="747141"/>
                  </a:cubicBezTo>
                  <a:cubicBezTo>
                    <a:pt x="829490" y="713042"/>
                    <a:pt x="777102" y="707803"/>
                    <a:pt x="736526" y="731425"/>
                  </a:cubicBezTo>
                  <a:lnTo>
                    <a:pt x="600318" y="593789"/>
                  </a:lnTo>
                  <a:cubicBezTo>
                    <a:pt x="617368" y="571500"/>
                    <a:pt x="626512" y="545306"/>
                    <a:pt x="626512" y="515207"/>
                  </a:cubicBezTo>
                  <a:cubicBezTo>
                    <a:pt x="626512" y="509969"/>
                    <a:pt x="626512" y="503396"/>
                    <a:pt x="625179" y="498158"/>
                  </a:cubicBezTo>
                  <a:lnTo>
                    <a:pt x="798057" y="427387"/>
                  </a:lnTo>
                  <a:cubicBezTo>
                    <a:pt x="825584" y="464058"/>
                    <a:pt x="876638" y="479774"/>
                    <a:pt x="921215" y="461486"/>
                  </a:cubicBezTo>
                  <a:cubicBezTo>
                    <a:pt x="973603" y="437864"/>
                    <a:pt x="999797" y="377666"/>
                    <a:pt x="977508" y="323850"/>
                  </a:cubicBezTo>
                  <a:lnTo>
                    <a:pt x="977508" y="323850"/>
                  </a:lnTo>
                  <a:close/>
                </a:path>
              </a:pathLst>
            </a:custGeom>
            <a:grpFill/>
            <a:ln w="9525" cap="flat">
              <a:noFill/>
              <a:prstDash val="solid"/>
              <a:miter/>
            </a:ln>
          </p:spPr>
          <p:txBody>
            <a:bodyPr/>
            <a:lstStyle/>
            <a:p>
              <a:endParaRPr lang="sv-SE"/>
            </a:p>
          </p:txBody>
        </p:sp>
        <p:sp>
          <p:nvSpPr>
            <p:cNvPr id="29" name="Frihandsfigur: Form 28">
              <a:extLst>
                <a:ext uri="{FF2B5EF4-FFF2-40B4-BE49-F238E27FC236}">
                  <a16:creationId xmlns:a16="http://schemas.microsoft.com/office/drawing/2014/main" id="{104E45DD-48E4-9603-DD76-3A2D3AE3A09C}"/>
                </a:ext>
              </a:extLst>
            </p:cNvPr>
            <p:cNvSpPr/>
            <p:nvPr/>
          </p:nvSpPr>
          <p:spPr>
            <a:xfrm>
              <a:off x="7144702" y="3349560"/>
              <a:ext cx="270319" cy="270319"/>
            </a:xfrm>
            <a:custGeom>
              <a:avLst/>
              <a:gdLst>
                <a:gd name="csX0" fmla="*/ 0 w 270319"/>
                <a:gd name="csY0" fmla="*/ 135160 h 270319"/>
                <a:gd name="csX1" fmla="*/ 135160 w 270319"/>
                <a:gd name="csY1" fmla="*/ 0 h 270319"/>
                <a:gd name="csX2" fmla="*/ 270320 w 270319"/>
                <a:gd name="csY2" fmla="*/ 135160 h 270319"/>
                <a:gd name="csX3" fmla="*/ 135160 w 270319"/>
                <a:gd name="csY3" fmla="*/ 270320 h 270319"/>
                <a:gd name="csX4" fmla="*/ 0 w 270319"/>
                <a:gd name="csY4" fmla="*/ 135160 h 270319"/>
                <a:gd name="csX5" fmla="*/ 0 w 270319"/>
                <a:gd name="csY5" fmla="*/ 135160 h 270319"/>
              </a:gdLst>
              <a:ahLst/>
              <a:cxnLst>
                <a:cxn ang="0">
                  <a:pos x="csX0" y="csY0"/>
                </a:cxn>
                <a:cxn ang="0">
                  <a:pos x="csX1" y="csY1"/>
                </a:cxn>
                <a:cxn ang="0">
                  <a:pos x="csX2" y="csY2"/>
                </a:cxn>
                <a:cxn ang="0">
                  <a:pos x="csX3" y="csY3"/>
                </a:cxn>
                <a:cxn ang="0">
                  <a:pos x="csX4" y="csY4"/>
                </a:cxn>
                <a:cxn ang="0">
                  <a:pos x="csX5" y="csY5"/>
                </a:cxn>
              </a:cxnLst>
              <a:rect l="l" t="t" r="r" b="b"/>
              <a:pathLst>
                <a:path w="270319" h="270319">
                  <a:moveTo>
                    <a:pt x="0" y="135160"/>
                  </a:moveTo>
                  <a:cubicBezTo>
                    <a:pt x="0" y="60484"/>
                    <a:pt x="60484" y="0"/>
                    <a:pt x="135160" y="0"/>
                  </a:cubicBezTo>
                  <a:cubicBezTo>
                    <a:pt x="209836" y="0"/>
                    <a:pt x="270320" y="60484"/>
                    <a:pt x="270320" y="135160"/>
                  </a:cubicBezTo>
                  <a:cubicBezTo>
                    <a:pt x="270320" y="209836"/>
                    <a:pt x="209836" y="270320"/>
                    <a:pt x="135160" y="270320"/>
                  </a:cubicBezTo>
                  <a:cubicBezTo>
                    <a:pt x="60484" y="270320"/>
                    <a:pt x="0" y="209836"/>
                    <a:pt x="0" y="135160"/>
                  </a:cubicBezTo>
                  <a:lnTo>
                    <a:pt x="0" y="135160"/>
                  </a:lnTo>
                  <a:close/>
                </a:path>
              </a:pathLst>
            </a:custGeom>
            <a:grpFill/>
            <a:ln w="9525" cap="flat">
              <a:noFill/>
              <a:prstDash val="solid"/>
              <a:miter/>
            </a:ln>
          </p:spPr>
          <p:txBody>
            <a:bodyPr/>
            <a:lstStyle/>
            <a:p>
              <a:endParaRPr lang="sv-SE"/>
            </a:p>
          </p:txBody>
        </p:sp>
      </p:grpSp>
      <p:sp>
        <p:nvSpPr>
          <p:cNvPr id="21" name="textruta 20">
            <a:extLst>
              <a:ext uri="{FF2B5EF4-FFF2-40B4-BE49-F238E27FC236}">
                <a16:creationId xmlns:a16="http://schemas.microsoft.com/office/drawing/2014/main" id="{F94706B0-8A12-8080-ED95-2AA40C063F66}"/>
              </a:ext>
            </a:extLst>
          </p:cNvPr>
          <p:cNvSpPr txBox="1"/>
          <p:nvPr/>
        </p:nvSpPr>
        <p:spPr>
          <a:xfrm>
            <a:off x="6912205" y="3777855"/>
            <a:ext cx="4656137" cy="400110"/>
          </a:xfrm>
          <a:prstGeom prst="rect">
            <a:avLst/>
          </a:prstGeom>
          <a:noFill/>
        </p:spPr>
        <p:txBody>
          <a:bodyPr wrap="square">
            <a:spAutoFit/>
          </a:bodyPr>
          <a:lstStyle/>
          <a:p>
            <a:r>
              <a:rPr lang="sv-SE" sz="2000" b="1" dirty="0">
                <a:solidFill>
                  <a:schemeClr val="bg1"/>
                </a:solidFill>
                <a:latin typeface="+mn-lt"/>
              </a:rPr>
              <a:t>Särskilt i NIS2-direktivet</a:t>
            </a:r>
          </a:p>
        </p:txBody>
      </p:sp>
      <p:sp>
        <p:nvSpPr>
          <p:cNvPr id="13" name="Rektangel 12">
            <a:extLst>
              <a:ext uri="{FF2B5EF4-FFF2-40B4-BE49-F238E27FC236}">
                <a16:creationId xmlns:a16="http://schemas.microsoft.com/office/drawing/2014/main" id="{9B897085-2342-39C0-AD07-428409D8535D}"/>
              </a:ext>
              <a:ext uri="{C183D7F6-B498-43B3-948B-1728B52AA6E4}">
                <adec:decorative xmlns:adec="http://schemas.microsoft.com/office/drawing/2017/decorative" val="1"/>
              </a:ext>
            </a:extLst>
          </p:cNvPr>
          <p:cNvSpPr/>
          <p:nvPr/>
        </p:nvSpPr>
        <p:spPr>
          <a:xfrm>
            <a:off x="1393825" y="1714500"/>
            <a:ext cx="9424988" cy="17830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Frihandsfigur: Form 24">
            <a:extLst>
              <a:ext uri="{FF2B5EF4-FFF2-40B4-BE49-F238E27FC236}">
                <a16:creationId xmlns:a16="http://schemas.microsoft.com/office/drawing/2014/main" id="{FDA15E80-E051-925B-008B-9DA68405B6C3}"/>
              </a:ext>
              <a:ext uri="{C183D7F6-B498-43B3-948B-1728B52AA6E4}">
                <adec:decorative xmlns:adec="http://schemas.microsoft.com/office/drawing/2017/decorative" val="1"/>
              </a:ext>
            </a:extLst>
          </p:cNvPr>
          <p:cNvSpPr/>
          <p:nvPr/>
        </p:nvSpPr>
        <p:spPr>
          <a:xfrm>
            <a:off x="1650499" y="1903605"/>
            <a:ext cx="388620" cy="414598"/>
          </a:xfrm>
          <a:custGeom>
            <a:avLst/>
            <a:gdLst>
              <a:gd name="csX0" fmla="*/ 817531 w 887729"/>
              <a:gd name="csY0" fmla="*/ 586359 h 947070"/>
              <a:gd name="csX1" fmla="*/ 654749 w 887729"/>
              <a:gd name="csY1" fmla="*/ 819436 h 947070"/>
              <a:gd name="csX2" fmla="*/ 477203 w 887729"/>
              <a:gd name="csY2" fmla="*/ 939641 h 947070"/>
              <a:gd name="csX3" fmla="*/ 410623 w 887729"/>
              <a:gd name="csY3" fmla="*/ 939641 h 947070"/>
              <a:gd name="csX4" fmla="*/ 216408 w 887729"/>
              <a:gd name="csY4" fmla="*/ 802767 h 947070"/>
              <a:gd name="csX5" fmla="*/ 62865 w 887729"/>
              <a:gd name="csY5" fmla="*/ 564166 h 947070"/>
              <a:gd name="csX6" fmla="*/ 0 w 887729"/>
              <a:gd name="csY6" fmla="*/ 236792 h 947070"/>
              <a:gd name="csX7" fmla="*/ 14764 w 887729"/>
              <a:gd name="csY7" fmla="*/ 186881 h 947070"/>
              <a:gd name="csX8" fmla="*/ 55436 w 887729"/>
              <a:gd name="csY8" fmla="*/ 155448 h 947070"/>
              <a:gd name="csX9" fmla="*/ 410623 w 887729"/>
              <a:gd name="csY9" fmla="*/ 7429 h 947070"/>
              <a:gd name="csX10" fmla="*/ 477203 w 887729"/>
              <a:gd name="csY10" fmla="*/ 7429 h 947070"/>
              <a:gd name="csX11" fmla="*/ 832295 w 887729"/>
              <a:gd name="csY11" fmla="*/ 155353 h 947070"/>
              <a:gd name="csX12" fmla="*/ 872966 w 887729"/>
              <a:gd name="csY12" fmla="*/ 186785 h 947070"/>
              <a:gd name="csX13" fmla="*/ 887730 w 887729"/>
              <a:gd name="csY13" fmla="*/ 236696 h 947070"/>
              <a:gd name="csX14" fmla="*/ 817436 w 887729"/>
              <a:gd name="csY14" fmla="*/ 586264 h 947070"/>
              <a:gd name="csX15" fmla="*/ 669512 w 887729"/>
              <a:gd name="csY15" fmla="*/ 614077 h 947070"/>
              <a:gd name="csX16" fmla="*/ 769430 w 887729"/>
              <a:gd name="csY16" fmla="*/ 257080 h 947070"/>
              <a:gd name="csX17" fmla="*/ 443865 w 887729"/>
              <a:gd name="csY17" fmla="*/ 120206 h 947070"/>
              <a:gd name="csX18" fmla="*/ 443865 w 887729"/>
              <a:gd name="csY18" fmla="*/ 824865 h 947070"/>
              <a:gd name="csX19" fmla="*/ 669512 w 887729"/>
              <a:gd name="csY19" fmla="*/ 613982 h 947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887729" h="947070">
                <a:moveTo>
                  <a:pt x="817531" y="586359"/>
                </a:moveTo>
                <a:cubicBezTo>
                  <a:pt x="776859" y="675132"/>
                  <a:pt x="722567" y="752856"/>
                  <a:pt x="654749" y="819436"/>
                </a:cubicBezTo>
                <a:cubicBezTo>
                  <a:pt x="598075" y="874967"/>
                  <a:pt x="538829" y="914972"/>
                  <a:pt x="477203" y="939641"/>
                </a:cubicBezTo>
                <a:cubicBezTo>
                  <a:pt x="455009" y="949547"/>
                  <a:pt x="432816" y="949547"/>
                  <a:pt x="410623" y="939641"/>
                </a:cubicBezTo>
                <a:cubicBezTo>
                  <a:pt x="340328" y="911257"/>
                  <a:pt x="275558" y="865632"/>
                  <a:pt x="216408" y="802767"/>
                </a:cubicBezTo>
                <a:cubicBezTo>
                  <a:pt x="151067" y="734949"/>
                  <a:pt x="99917" y="655415"/>
                  <a:pt x="62865" y="564166"/>
                </a:cubicBezTo>
                <a:cubicBezTo>
                  <a:pt x="20955" y="461772"/>
                  <a:pt x="0" y="352616"/>
                  <a:pt x="0" y="236792"/>
                </a:cubicBezTo>
                <a:cubicBezTo>
                  <a:pt x="0" y="218313"/>
                  <a:pt x="4953" y="201644"/>
                  <a:pt x="14764" y="186881"/>
                </a:cubicBezTo>
                <a:cubicBezTo>
                  <a:pt x="24670" y="172117"/>
                  <a:pt x="38195" y="161639"/>
                  <a:pt x="55436" y="155448"/>
                </a:cubicBezTo>
                <a:lnTo>
                  <a:pt x="410623" y="7429"/>
                </a:lnTo>
                <a:cubicBezTo>
                  <a:pt x="432816" y="-2477"/>
                  <a:pt x="455009" y="-2477"/>
                  <a:pt x="477203" y="7429"/>
                </a:cubicBezTo>
                <a:lnTo>
                  <a:pt x="832295" y="155353"/>
                </a:lnTo>
                <a:cubicBezTo>
                  <a:pt x="849535" y="161544"/>
                  <a:pt x="863156" y="172022"/>
                  <a:pt x="872966" y="186785"/>
                </a:cubicBezTo>
                <a:cubicBezTo>
                  <a:pt x="882872" y="201549"/>
                  <a:pt x="887730" y="218218"/>
                  <a:pt x="887730" y="236696"/>
                </a:cubicBezTo>
                <a:cubicBezTo>
                  <a:pt x="887730" y="363665"/>
                  <a:pt x="864299" y="480250"/>
                  <a:pt x="817436" y="586264"/>
                </a:cubicBezTo>
                <a:close/>
                <a:moveTo>
                  <a:pt x="669512" y="614077"/>
                </a:moveTo>
                <a:cubicBezTo>
                  <a:pt x="733615" y="509302"/>
                  <a:pt x="766953" y="390239"/>
                  <a:pt x="769430" y="257080"/>
                </a:cubicBezTo>
                <a:lnTo>
                  <a:pt x="443865" y="120206"/>
                </a:lnTo>
                <a:lnTo>
                  <a:pt x="443865" y="824865"/>
                </a:lnTo>
                <a:cubicBezTo>
                  <a:pt x="536353" y="779240"/>
                  <a:pt x="611600" y="708946"/>
                  <a:pt x="669512" y="613982"/>
                </a:cubicBezTo>
                <a:close/>
              </a:path>
            </a:pathLst>
          </a:custGeom>
          <a:solidFill>
            <a:schemeClr val="accent5"/>
          </a:solidFill>
          <a:ln w="9525" cap="flat">
            <a:noFill/>
            <a:prstDash val="solid"/>
            <a:miter/>
          </a:ln>
        </p:spPr>
        <p:txBody>
          <a:bodyPr/>
          <a:lstStyle/>
          <a:p>
            <a:endParaRPr lang="sv-SE"/>
          </a:p>
        </p:txBody>
      </p:sp>
      <p:sp>
        <p:nvSpPr>
          <p:cNvPr id="15" name="textruta 14">
            <a:extLst>
              <a:ext uri="{FF2B5EF4-FFF2-40B4-BE49-F238E27FC236}">
                <a16:creationId xmlns:a16="http://schemas.microsoft.com/office/drawing/2014/main" id="{86723007-CF6C-432F-D09C-23D8C54F14B8}"/>
              </a:ext>
            </a:extLst>
          </p:cNvPr>
          <p:cNvSpPr txBox="1"/>
          <p:nvPr/>
        </p:nvSpPr>
        <p:spPr>
          <a:xfrm>
            <a:off x="2143354" y="1903335"/>
            <a:ext cx="6096000" cy="400110"/>
          </a:xfrm>
          <a:prstGeom prst="rect">
            <a:avLst/>
          </a:prstGeom>
          <a:noFill/>
        </p:spPr>
        <p:txBody>
          <a:bodyPr wrap="square">
            <a:spAutoFit/>
          </a:bodyPr>
          <a:lstStyle/>
          <a:p>
            <a:r>
              <a:rPr lang="sv-SE" sz="2000" b="1" dirty="0">
                <a:solidFill>
                  <a:schemeClr val="bg1"/>
                </a:solidFill>
                <a:latin typeface="+mn-lt"/>
              </a:rPr>
              <a:t>Gemensamt för direktiven</a:t>
            </a:r>
          </a:p>
        </p:txBody>
      </p:sp>
    </p:spTree>
    <p:extLst>
      <p:ext uri="{BB962C8B-B14F-4D97-AF65-F5344CB8AC3E}">
        <p14:creationId xmlns:p14="http://schemas.microsoft.com/office/powerpoint/2010/main" val="184878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5337311-6901-F90D-1684-8424BEBC890D}"/>
              </a:ext>
              <a:ext uri="{C183D7F6-B498-43B3-948B-1728B52AA6E4}">
                <adec:decorative xmlns:adec="http://schemas.microsoft.com/office/drawing/2017/decorative" val="1"/>
              </a:ext>
            </a:extLst>
          </p:cNvPr>
          <p:cNvSpPr>
            <a:spLocks noGrp="1"/>
          </p:cNvSpPr>
          <p:nvPr>
            <p:ph type="title"/>
          </p:nvPr>
        </p:nvSpPr>
        <p:spPr>
          <a:xfrm>
            <a:off x="1393199" y="638890"/>
            <a:ext cx="9424947" cy="878339"/>
          </a:xfrm>
        </p:spPr>
        <p:txBody>
          <a:bodyPr anchor="ctr"/>
          <a:lstStyle/>
          <a:p>
            <a:r>
              <a:rPr lang="sv-SE" dirty="0"/>
              <a:t>Stärkt motståndskraft </a:t>
            </a:r>
          </a:p>
        </p:txBody>
      </p:sp>
      <p:sp>
        <p:nvSpPr>
          <p:cNvPr id="16" name="Rektangel 15">
            <a:extLst>
              <a:ext uri="{FF2B5EF4-FFF2-40B4-BE49-F238E27FC236}">
                <a16:creationId xmlns:a16="http://schemas.microsoft.com/office/drawing/2014/main" id="{AB9D7A59-7FE3-F3E6-3B56-85FF7D718ECB}"/>
              </a:ext>
              <a:ext uri="{C183D7F6-B498-43B3-948B-1728B52AA6E4}">
                <adec:decorative xmlns:adec="http://schemas.microsoft.com/office/drawing/2017/decorative" val="1"/>
              </a:ext>
            </a:extLst>
          </p:cNvPr>
          <p:cNvSpPr/>
          <p:nvPr/>
        </p:nvSpPr>
        <p:spPr>
          <a:xfrm>
            <a:off x="1393825" y="3589020"/>
            <a:ext cx="4656137" cy="20650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55A73F24-13DC-06E7-F737-D154BD979E2A}"/>
              </a:ext>
              <a:ext uri="{C183D7F6-B498-43B3-948B-1728B52AA6E4}">
                <adec:decorative xmlns:adec="http://schemas.microsoft.com/office/drawing/2017/decorative" val="1"/>
              </a:ext>
            </a:extLst>
          </p:cNvPr>
          <p:cNvSpPr txBox="1"/>
          <p:nvPr/>
        </p:nvSpPr>
        <p:spPr>
          <a:xfrm>
            <a:off x="2143354" y="3777855"/>
            <a:ext cx="4656137" cy="400110"/>
          </a:xfrm>
          <a:prstGeom prst="rect">
            <a:avLst/>
          </a:prstGeom>
          <a:noFill/>
        </p:spPr>
        <p:txBody>
          <a:bodyPr wrap="square">
            <a:spAutoFit/>
          </a:bodyPr>
          <a:lstStyle/>
          <a:p>
            <a:r>
              <a:rPr lang="sv-SE" sz="2000" b="1" dirty="0">
                <a:solidFill>
                  <a:schemeClr val="bg1"/>
                </a:solidFill>
                <a:latin typeface="+mn-lt"/>
              </a:rPr>
              <a:t>Ytterligare i CER-direktivet</a:t>
            </a:r>
          </a:p>
        </p:txBody>
      </p:sp>
      <p:sp>
        <p:nvSpPr>
          <p:cNvPr id="20" name="Rektangel 19">
            <a:extLst>
              <a:ext uri="{FF2B5EF4-FFF2-40B4-BE49-F238E27FC236}">
                <a16:creationId xmlns:a16="http://schemas.microsoft.com/office/drawing/2014/main" id="{CA50F420-D75F-3024-47C8-F8060BB928C4}"/>
              </a:ext>
              <a:ext uri="{C183D7F6-B498-43B3-948B-1728B52AA6E4}">
                <adec:decorative xmlns:adec="http://schemas.microsoft.com/office/drawing/2017/decorative" val="1"/>
              </a:ext>
            </a:extLst>
          </p:cNvPr>
          <p:cNvSpPr/>
          <p:nvPr/>
        </p:nvSpPr>
        <p:spPr>
          <a:xfrm>
            <a:off x="6162676" y="3589020"/>
            <a:ext cx="4656137" cy="20650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a:extLst>
              <a:ext uri="{FF2B5EF4-FFF2-40B4-BE49-F238E27FC236}">
                <a16:creationId xmlns:a16="http://schemas.microsoft.com/office/drawing/2014/main" id="{F94706B0-8A12-8080-ED95-2AA40C063F66}"/>
              </a:ext>
              <a:ext uri="{C183D7F6-B498-43B3-948B-1728B52AA6E4}">
                <adec:decorative xmlns:adec="http://schemas.microsoft.com/office/drawing/2017/decorative" val="1"/>
              </a:ext>
            </a:extLst>
          </p:cNvPr>
          <p:cNvSpPr txBox="1"/>
          <p:nvPr/>
        </p:nvSpPr>
        <p:spPr>
          <a:xfrm>
            <a:off x="6912205" y="3777855"/>
            <a:ext cx="4656137" cy="400110"/>
          </a:xfrm>
          <a:prstGeom prst="rect">
            <a:avLst/>
          </a:prstGeom>
          <a:noFill/>
        </p:spPr>
        <p:txBody>
          <a:bodyPr wrap="square">
            <a:spAutoFit/>
          </a:bodyPr>
          <a:lstStyle/>
          <a:p>
            <a:r>
              <a:rPr lang="sv-SE" sz="2000" b="1" dirty="0">
                <a:solidFill>
                  <a:schemeClr val="bg1"/>
                </a:solidFill>
                <a:latin typeface="+mn-lt"/>
              </a:rPr>
              <a:t>Särskilt i NIS2-direktivet</a:t>
            </a:r>
          </a:p>
        </p:txBody>
      </p:sp>
      <p:sp>
        <p:nvSpPr>
          <p:cNvPr id="26" name="Frihandsfigur: Form 25">
            <a:extLst>
              <a:ext uri="{FF2B5EF4-FFF2-40B4-BE49-F238E27FC236}">
                <a16:creationId xmlns:a16="http://schemas.microsoft.com/office/drawing/2014/main" id="{C2CA1D02-ABAB-43D2-0D01-B66A1D9C0C3D}"/>
              </a:ext>
              <a:ext uri="{C183D7F6-B498-43B3-948B-1728B52AA6E4}">
                <adec:decorative xmlns:adec="http://schemas.microsoft.com/office/drawing/2017/decorative" val="1"/>
              </a:ext>
            </a:extLst>
          </p:cNvPr>
          <p:cNvSpPr/>
          <p:nvPr/>
        </p:nvSpPr>
        <p:spPr>
          <a:xfrm>
            <a:off x="1650499" y="3773606"/>
            <a:ext cx="414598" cy="414598"/>
          </a:xfrm>
          <a:custGeom>
            <a:avLst/>
            <a:gdLst>
              <a:gd name="csX0" fmla="*/ 882301 w 947070"/>
              <a:gd name="csY0" fmla="*/ 934117 h 947070"/>
              <a:gd name="csX1" fmla="*/ 850868 w 947070"/>
              <a:gd name="csY1" fmla="*/ 947071 h 947070"/>
              <a:gd name="csX2" fmla="*/ 819436 w 947070"/>
              <a:gd name="csY2" fmla="*/ 934117 h 947070"/>
              <a:gd name="csX3" fmla="*/ 634460 w 947070"/>
              <a:gd name="csY3" fmla="*/ 749141 h 947070"/>
              <a:gd name="csX4" fmla="*/ 621506 w 947070"/>
              <a:gd name="csY4" fmla="*/ 717709 h 947070"/>
              <a:gd name="csX5" fmla="*/ 621506 w 947070"/>
              <a:gd name="csY5" fmla="*/ 688086 h 947070"/>
              <a:gd name="csX6" fmla="*/ 384715 w 947070"/>
              <a:gd name="csY6" fmla="*/ 769429 h 947070"/>
              <a:gd name="csX7" fmla="*/ 191452 w 947070"/>
              <a:gd name="csY7" fmla="*/ 717614 h 947070"/>
              <a:gd name="csX8" fmla="*/ 51816 w 947070"/>
              <a:gd name="csY8" fmla="*/ 577977 h 947070"/>
              <a:gd name="csX9" fmla="*/ 0 w 947070"/>
              <a:gd name="csY9" fmla="*/ 384715 h 947070"/>
              <a:gd name="csX10" fmla="*/ 51816 w 947070"/>
              <a:gd name="csY10" fmla="*/ 191453 h 947070"/>
              <a:gd name="csX11" fmla="*/ 191452 w 947070"/>
              <a:gd name="csY11" fmla="*/ 51816 h 947070"/>
              <a:gd name="csX12" fmla="*/ 384715 w 947070"/>
              <a:gd name="csY12" fmla="*/ 0 h 947070"/>
              <a:gd name="csX13" fmla="*/ 577977 w 947070"/>
              <a:gd name="csY13" fmla="*/ 51816 h 947070"/>
              <a:gd name="csX14" fmla="*/ 717613 w 947070"/>
              <a:gd name="csY14" fmla="*/ 191453 h 947070"/>
              <a:gd name="csX15" fmla="*/ 769430 w 947070"/>
              <a:gd name="csY15" fmla="*/ 384715 h 947070"/>
              <a:gd name="csX16" fmla="*/ 688086 w 947070"/>
              <a:gd name="csY16" fmla="*/ 621506 h 947070"/>
              <a:gd name="csX17" fmla="*/ 717709 w 947070"/>
              <a:gd name="csY17" fmla="*/ 621506 h 947070"/>
              <a:gd name="csX18" fmla="*/ 749141 w 947070"/>
              <a:gd name="csY18" fmla="*/ 634460 h 947070"/>
              <a:gd name="csX19" fmla="*/ 934117 w 947070"/>
              <a:gd name="csY19" fmla="*/ 819436 h 947070"/>
              <a:gd name="csX20" fmla="*/ 947071 w 947070"/>
              <a:gd name="csY20" fmla="*/ 850868 h 947070"/>
              <a:gd name="csX21" fmla="*/ 934117 w 947070"/>
              <a:gd name="csY21" fmla="*/ 882301 h 947070"/>
              <a:gd name="csX22" fmla="*/ 882301 w 947070"/>
              <a:gd name="csY22" fmla="*/ 934117 h 947070"/>
              <a:gd name="csX23" fmla="*/ 602075 w 947070"/>
              <a:gd name="csY23" fmla="*/ 259080 h 947070"/>
              <a:gd name="csX24" fmla="*/ 510540 w 947070"/>
              <a:gd name="csY24" fmla="*/ 167545 h 947070"/>
              <a:gd name="csX25" fmla="*/ 384715 w 947070"/>
              <a:gd name="csY25" fmla="*/ 133350 h 947070"/>
              <a:gd name="csX26" fmla="*/ 258985 w 947070"/>
              <a:gd name="csY26" fmla="*/ 167545 h 947070"/>
              <a:gd name="csX27" fmla="*/ 167450 w 947070"/>
              <a:gd name="csY27" fmla="*/ 259080 h 947070"/>
              <a:gd name="csX28" fmla="*/ 133255 w 947070"/>
              <a:gd name="csY28" fmla="*/ 384905 h 947070"/>
              <a:gd name="csX29" fmla="*/ 167450 w 947070"/>
              <a:gd name="csY29" fmla="*/ 510635 h 947070"/>
              <a:gd name="csX30" fmla="*/ 258985 w 947070"/>
              <a:gd name="csY30" fmla="*/ 602171 h 947070"/>
              <a:gd name="csX31" fmla="*/ 384715 w 947070"/>
              <a:gd name="csY31" fmla="*/ 636365 h 947070"/>
              <a:gd name="csX32" fmla="*/ 510540 w 947070"/>
              <a:gd name="csY32" fmla="*/ 602171 h 947070"/>
              <a:gd name="csX33" fmla="*/ 602075 w 947070"/>
              <a:gd name="csY33" fmla="*/ 510635 h 947070"/>
              <a:gd name="csX34" fmla="*/ 636270 w 947070"/>
              <a:gd name="csY34" fmla="*/ 384905 h 947070"/>
              <a:gd name="csX35" fmla="*/ 602075 w 947070"/>
              <a:gd name="csY35" fmla="*/ 259080 h 947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947070" h="947070">
                <a:moveTo>
                  <a:pt x="882301" y="934117"/>
                </a:moveTo>
                <a:cubicBezTo>
                  <a:pt x="873633" y="942785"/>
                  <a:pt x="863155" y="947071"/>
                  <a:pt x="850868" y="947071"/>
                </a:cubicBezTo>
                <a:cubicBezTo>
                  <a:pt x="838581" y="947071"/>
                  <a:pt x="828008" y="942785"/>
                  <a:pt x="819436" y="934117"/>
                </a:cubicBezTo>
                <a:lnTo>
                  <a:pt x="634460" y="749141"/>
                </a:lnTo>
                <a:cubicBezTo>
                  <a:pt x="625793" y="740474"/>
                  <a:pt x="621506" y="729996"/>
                  <a:pt x="621506" y="717709"/>
                </a:cubicBezTo>
                <a:lnTo>
                  <a:pt x="621506" y="688086"/>
                </a:lnTo>
                <a:cubicBezTo>
                  <a:pt x="552450" y="742379"/>
                  <a:pt x="473583" y="769429"/>
                  <a:pt x="384715" y="769429"/>
                </a:cubicBezTo>
                <a:cubicBezTo>
                  <a:pt x="314420" y="769429"/>
                  <a:pt x="250031" y="752189"/>
                  <a:pt x="191452" y="717614"/>
                </a:cubicBezTo>
                <a:cubicBezTo>
                  <a:pt x="132874" y="683133"/>
                  <a:pt x="86296" y="636556"/>
                  <a:pt x="51816" y="577977"/>
                </a:cubicBezTo>
                <a:cubicBezTo>
                  <a:pt x="17335" y="519398"/>
                  <a:pt x="0" y="455009"/>
                  <a:pt x="0" y="384715"/>
                </a:cubicBezTo>
                <a:cubicBezTo>
                  <a:pt x="0" y="314420"/>
                  <a:pt x="17240" y="250031"/>
                  <a:pt x="51816" y="191453"/>
                </a:cubicBezTo>
                <a:cubicBezTo>
                  <a:pt x="86296" y="132874"/>
                  <a:pt x="132874" y="86297"/>
                  <a:pt x="191452" y="51816"/>
                </a:cubicBezTo>
                <a:cubicBezTo>
                  <a:pt x="250031" y="17336"/>
                  <a:pt x="314420" y="0"/>
                  <a:pt x="384715" y="0"/>
                </a:cubicBezTo>
                <a:cubicBezTo>
                  <a:pt x="455009" y="0"/>
                  <a:pt x="519398" y="17240"/>
                  <a:pt x="577977" y="51816"/>
                </a:cubicBezTo>
                <a:cubicBezTo>
                  <a:pt x="636556" y="86297"/>
                  <a:pt x="683133" y="132874"/>
                  <a:pt x="717613" y="191453"/>
                </a:cubicBezTo>
                <a:cubicBezTo>
                  <a:pt x="752094" y="250031"/>
                  <a:pt x="769430" y="314420"/>
                  <a:pt x="769430" y="384715"/>
                </a:cubicBezTo>
                <a:cubicBezTo>
                  <a:pt x="769430" y="473488"/>
                  <a:pt x="742283" y="552450"/>
                  <a:pt x="688086" y="621506"/>
                </a:cubicBezTo>
                <a:lnTo>
                  <a:pt x="717709" y="621506"/>
                </a:lnTo>
                <a:cubicBezTo>
                  <a:pt x="729996" y="621506"/>
                  <a:pt x="740569" y="625793"/>
                  <a:pt x="749141" y="634460"/>
                </a:cubicBezTo>
                <a:lnTo>
                  <a:pt x="934117" y="819436"/>
                </a:lnTo>
                <a:cubicBezTo>
                  <a:pt x="942784" y="828104"/>
                  <a:pt x="947071" y="838581"/>
                  <a:pt x="947071" y="850868"/>
                </a:cubicBezTo>
                <a:cubicBezTo>
                  <a:pt x="947071" y="863156"/>
                  <a:pt x="942784" y="873728"/>
                  <a:pt x="934117" y="882301"/>
                </a:cubicBezTo>
                <a:lnTo>
                  <a:pt x="882301" y="934117"/>
                </a:lnTo>
                <a:close/>
                <a:moveTo>
                  <a:pt x="602075" y="259080"/>
                </a:moveTo>
                <a:cubicBezTo>
                  <a:pt x="579310" y="220885"/>
                  <a:pt x="548735" y="190310"/>
                  <a:pt x="510540" y="167545"/>
                </a:cubicBezTo>
                <a:cubicBezTo>
                  <a:pt x="472345" y="144780"/>
                  <a:pt x="430339" y="133350"/>
                  <a:pt x="384715" y="133350"/>
                </a:cubicBezTo>
                <a:cubicBezTo>
                  <a:pt x="339090" y="133350"/>
                  <a:pt x="297180" y="144780"/>
                  <a:pt x="258985" y="167545"/>
                </a:cubicBezTo>
                <a:cubicBezTo>
                  <a:pt x="220789" y="190405"/>
                  <a:pt x="190214" y="220885"/>
                  <a:pt x="167450" y="259080"/>
                </a:cubicBezTo>
                <a:cubicBezTo>
                  <a:pt x="144685" y="297275"/>
                  <a:pt x="133255" y="339281"/>
                  <a:pt x="133255" y="384905"/>
                </a:cubicBezTo>
                <a:cubicBezTo>
                  <a:pt x="133255" y="430530"/>
                  <a:pt x="144685" y="472440"/>
                  <a:pt x="167450" y="510635"/>
                </a:cubicBezTo>
                <a:cubicBezTo>
                  <a:pt x="190309" y="548831"/>
                  <a:pt x="220789" y="579406"/>
                  <a:pt x="258985" y="602171"/>
                </a:cubicBezTo>
                <a:cubicBezTo>
                  <a:pt x="297180" y="624935"/>
                  <a:pt x="339090" y="636365"/>
                  <a:pt x="384715" y="636365"/>
                </a:cubicBezTo>
                <a:cubicBezTo>
                  <a:pt x="430339" y="636365"/>
                  <a:pt x="472250" y="624935"/>
                  <a:pt x="510540" y="602171"/>
                </a:cubicBezTo>
                <a:cubicBezTo>
                  <a:pt x="548735" y="579311"/>
                  <a:pt x="579310" y="548831"/>
                  <a:pt x="602075" y="510635"/>
                </a:cubicBezTo>
                <a:cubicBezTo>
                  <a:pt x="624935" y="472440"/>
                  <a:pt x="636270" y="430435"/>
                  <a:pt x="636270" y="384905"/>
                </a:cubicBezTo>
                <a:cubicBezTo>
                  <a:pt x="636270" y="339376"/>
                  <a:pt x="624840" y="297371"/>
                  <a:pt x="602075" y="259080"/>
                </a:cubicBezTo>
                <a:close/>
              </a:path>
            </a:pathLst>
          </a:custGeom>
          <a:solidFill>
            <a:schemeClr val="accent5"/>
          </a:solidFill>
          <a:ln w="9525" cap="flat">
            <a:noFill/>
            <a:prstDash val="solid"/>
            <a:miter/>
          </a:ln>
        </p:spPr>
        <p:txBody>
          <a:bodyPr/>
          <a:lstStyle/>
          <a:p>
            <a:endParaRPr lang="sv-SE"/>
          </a:p>
        </p:txBody>
      </p:sp>
      <p:grpSp>
        <p:nvGrpSpPr>
          <p:cNvPr id="27" name="Bild 22">
            <a:extLst>
              <a:ext uri="{FF2B5EF4-FFF2-40B4-BE49-F238E27FC236}">
                <a16:creationId xmlns:a16="http://schemas.microsoft.com/office/drawing/2014/main" id="{EA82AF5A-DB32-026C-FF5D-3FA60D5A8A70}"/>
              </a:ext>
              <a:ext uri="{C183D7F6-B498-43B3-948B-1728B52AA6E4}">
                <adec:decorative xmlns:adec="http://schemas.microsoft.com/office/drawing/2017/decorative" val="1"/>
              </a:ext>
            </a:extLst>
          </p:cNvPr>
          <p:cNvGrpSpPr/>
          <p:nvPr/>
        </p:nvGrpSpPr>
        <p:grpSpPr>
          <a:xfrm>
            <a:off x="6352836" y="3759903"/>
            <a:ext cx="431415" cy="405236"/>
            <a:chOff x="6787176" y="2967227"/>
            <a:chExt cx="985487" cy="925687"/>
          </a:xfrm>
          <a:solidFill>
            <a:schemeClr val="accent5"/>
          </a:solidFill>
        </p:grpSpPr>
        <p:sp>
          <p:nvSpPr>
            <p:cNvPr id="28" name="Frihandsfigur: Form 27">
              <a:extLst>
                <a:ext uri="{FF2B5EF4-FFF2-40B4-BE49-F238E27FC236}">
                  <a16:creationId xmlns:a16="http://schemas.microsoft.com/office/drawing/2014/main" id="{B94A435D-48ED-E10D-C08E-199122661BCD}"/>
                </a:ext>
              </a:extLst>
            </p:cNvPr>
            <p:cNvSpPr/>
            <p:nvPr/>
          </p:nvSpPr>
          <p:spPr>
            <a:xfrm>
              <a:off x="6787176" y="2967227"/>
              <a:ext cx="985487" cy="925687"/>
            </a:xfrm>
            <a:custGeom>
              <a:avLst/>
              <a:gdLst>
                <a:gd name="csX0" fmla="*/ 977413 w 985487"/>
                <a:gd name="csY0" fmla="*/ 323755 h 925687"/>
                <a:gd name="csX1" fmla="*/ 839872 w 985487"/>
                <a:gd name="csY1" fmla="*/ 267367 h 925687"/>
                <a:gd name="csX2" fmla="*/ 775673 w 985487"/>
                <a:gd name="csY2" fmla="*/ 378714 h 925687"/>
                <a:gd name="csX3" fmla="*/ 606700 w 985487"/>
                <a:gd name="csY3" fmla="*/ 449485 h 925687"/>
                <a:gd name="csX4" fmla="*/ 518975 w 985487"/>
                <a:gd name="csY4" fmla="*/ 387858 h 925687"/>
                <a:gd name="csX5" fmla="*/ 518975 w 985487"/>
                <a:gd name="csY5" fmla="*/ 205740 h 925687"/>
                <a:gd name="csX6" fmla="*/ 597556 w 985487"/>
                <a:gd name="csY6" fmla="*/ 104870 h 925687"/>
                <a:gd name="csX7" fmla="*/ 492781 w 985487"/>
                <a:gd name="csY7" fmla="*/ 0 h 925687"/>
                <a:gd name="csX8" fmla="*/ 492781 w 985487"/>
                <a:gd name="csY8" fmla="*/ 0 h 925687"/>
                <a:gd name="csX9" fmla="*/ 388006 w 985487"/>
                <a:gd name="csY9" fmla="*/ 104870 h 925687"/>
                <a:gd name="csX10" fmla="*/ 466587 w 985487"/>
                <a:gd name="csY10" fmla="*/ 205740 h 925687"/>
                <a:gd name="csX11" fmla="*/ 466587 w 985487"/>
                <a:gd name="csY11" fmla="*/ 386620 h 925687"/>
                <a:gd name="csX12" fmla="*/ 378862 w 985487"/>
                <a:gd name="csY12" fmla="*/ 448247 h 925687"/>
                <a:gd name="csX13" fmla="*/ 209888 w 985487"/>
                <a:gd name="csY13" fmla="*/ 377476 h 925687"/>
                <a:gd name="csX14" fmla="*/ 145690 w 985487"/>
                <a:gd name="csY14" fmla="*/ 266129 h 925687"/>
                <a:gd name="csX15" fmla="*/ 8149 w 985487"/>
                <a:gd name="csY15" fmla="*/ 322517 h 925687"/>
                <a:gd name="csX16" fmla="*/ 64442 w 985487"/>
                <a:gd name="csY16" fmla="*/ 460153 h 925687"/>
                <a:gd name="csX17" fmla="*/ 187600 w 985487"/>
                <a:gd name="csY17" fmla="*/ 426053 h 925687"/>
                <a:gd name="csX18" fmla="*/ 360479 w 985487"/>
                <a:gd name="csY18" fmla="*/ 496824 h 925687"/>
                <a:gd name="csX19" fmla="*/ 359145 w 985487"/>
                <a:gd name="csY19" fmla="*/ 513874 h 925687"/>
                <a:gd name="csX20" fmla="*/ 385339 w 985487"/>
                <a:gd name="csY20" fmla="*/ 592455 h 925687"/>
                <a:gd name="csX21" fmla="*/ 249131 w 985487"/>
                <a:gd name="csY21" fmla="*/ 730091 h 925687"/>
                <a:gd name="csX22" fmla="*/ 122068 w 985487"/>
                <a:gd name="csY22" fmla="*/ 745808 h 925687"/>
                <a:gd name="csX23" fmla="*/ 122068 w 985487"/>
                <a:gd name="csY23" fmla="*/ 893921 h 925687"/>
                <a:gd name="csX24" fmla="*/ 270087 w 985487"/>
                <a:gd name="csY24" fmla="*/ 893921 h 925687"/>
                <a:gd name="csX25" fmla="*/ 285803 w 985487"/>
                <a:gd name="csY25" fmla="*/ 766858 h 925687"/>
                <a:gd name="csX26" fmla="*/ 424677 w 985487"/>
                <a:gd name="csY26" fmla="*/ 627983 h 925687"/>
                <a:gd name="csX27" fmla="*/ 490209 w 985487"/>
                <a:gd name="csY27" fmla="*/ 646367 h 925687"/>
                <a:gd name="csX28" fmla="*/ 495448 w 985487"/>
                <a:gd name="csY28" fmla="*/ 646367 h 925687"/>
                <a:gd name="csX29" fmla="*/ 560980 w 985487"/>
                <a:gd name="csY29" fmla="*/ 627983 h 925687"/>
                <a:gd name="csX30" fmla="*/ 699854 w 985487"/>
                <a:gd name="csY30" fmla="*/ 766858 h 925687"/>
                <a:gd name="csX31" fmla="*/ 715571 w 985487"/>
                <a:gd name="csY31" fmla="*/ 895255 h 925687"/>
                <a:gd name="csX32" fmla="*/ 863589 w 985487"/>
                <a:gd name="csY32" fmla="*/ 895255 h 925687"/>
                <a:gd name="csX33" fmla="*/ 863589 w 985487"/>
                <a:gd name="csY33" fmla="*/ 747141 h 925687"/>
                <a:gd name="csX34" fmla="*/ 736526 w 985487"/>
                <a:gd name="csY34" fmla="*/ 731425 h 925687"/>
                <a:gd name="csX35" fmla="*/ 600318 w 985487"/>
                <a:gd name="csY35" fmla="*/ 593789 h 925687"/>
                <a:gd name="csX36" fmla="*/ 626512 w 985487"/>
                <a:gd name="csY36" fmla="*/ 515207 h 925687"/>
                <a:gd name="csX37" fmla="*/ 625179 w 985487"/>
                <a:gd name="csY37" fmla="*/ 498158 h 925687"/>
                <a:gd name="csX38" fmla="*/ 798057 w 985487"/>
                <a:gd name="csY38" fmla="*/ 427387 h 925687"/>
                <a:gd name="csX39" fmla="*/ 921215 w 985487"/>
                <a:gd name="csY39" fmla="*/ 461486 h 925687"/>
                <a:gd name="csX40" fmla="*/ 977508 w 985487"/>
                <a:gd name="csY40" fmla="*/ 323850 h 925687"/>
                <a:gd name="csX41" fmla="*/ 977508 w 985487"/>
                <a:gd name="csY41" fmla="*/ 323850 h 9256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985487" h="925687">
                  <a:moveTo>
                    <a:pt x="977413" y="323755"/>
                  </a:moveTo>
                  <a:cubicBezTo>
                    <a:pt x="955124" y="270034"/>
                    <a:pt x="893593" y="245174"/>
                    <a:pt x="839872" y="267367"/>
                  </a:cubicBezTo>
                  <a:cubicBezTo>
                    <a:pt x="795295" y="285750"/>
                    <a:pt x="769101" y="332899"/>
                    <a:pt x="775673" y="378714"/>
                  </a:cubicBezTo>
                  <a:lnTo>
                    <a:pt x="606700" y="449485"/>
                  </a:lnTo>
                  <a:cubicBezTo>
                    <a:pt x="588317" y="418052"/>
                    <a:pt x="555646" y="394430"/>
                    <a:pt x="518975" y="387858"/>
                  </a:cubicBezTo>
                  <a:lnTo>
                    <a:pt x="518975" y="205740"/>
                  </a:lnTo>
                  <a:cubicBezTo>
                    <a:pt x="563552" y="193929"/>
                    <a:pt x="597556" y="153353"/>
                    <a:pt x="597556" y="104870"/>
                  </a:cubicBezTo>
                  <a:cubicBezTo>
                    <a:pt x="597556" y="47244"/>
                    <a:pt x="550407" y="0"/>
                    <a:pt x="492781" y="0"/>
                  </a:cubicBezTo>
                  <a:lnTo>
                    <a:pt x="492781" y="0"/>
                  </a:lnTo>
                  <a:cubicBezTo>
                    <a:pt x="435155" y="0"/>
                    <a:pt x="388006" y="47149"/>
                    <a:pt x="388006" y="104870"/>
                  </a:cubicBezTo>
                  <a:cubicBezTo>
                    <a:pt x="388006" y="153353"/>
                    <a:pt x="422105" y="194024"/>
                    <a:pt x="466587" y="205740"/>
                  </a:cubicBezTo>
                  <a:lnTo>
                    <a:pt x="466587" y="386620"/>
                  </a:lnTo>
                  <a:cubicBezTo>
                    <a:pt x="428582" y="393192"/>
                    <a:pt x="397150" y="416719"/>
                    <a:pt x="378862" y="448247"/>
                  </a:cubicBezTo>
                  <a:lnTo>
                    <a:pt x="209888" y="377476"/>
                  </a:lnTo>
                  <a:cubicBezTo>
                    <a:pt x="216461" y="331661"/>
                    <a:pt x="191505" y="284417"/>
                    <a:pt x="145690" y="266129"/>
                  </a:cubicBezTo>
                  <a:cubicBezTo>
                    <a:pt x="91969" y="243840"/>
                    <a:pt x="30437" y="268796"/>
                    <a:pt x="8149" y="322517"/>
                  </a:cubicBezTo>
                  <a:cubicBezTo>
                    <a:pt x="-14140" y="376238"/>
                    <a:pt x="10816" y="437864"/>
                    <a:pt x="64442" y="460153"/>
                  </a:cubicBezTo>
                  <a:cubicBezTo>
                    <a:pt x="109019" y="478536"/>
                    <a:pt x="160073" y="464058"/>
                    <a:pt x="187600" y="426053"/>
                  </a:cubicBezTo>
                  <a:lnTo>
                    <a:pt x="360479" y="496824"/>
                  </a:lnTo>
                  <a:cubicBezTo>
                    <a:pt x="359145" y="502063"/>
                    <a:pt x="359145" y="508635"/>
                    <a:pt x="359145" y="513874"/>
                  </a:cubicBezTo>
                  <a:cubicBezTo>
                    <a:pt x="359145" y="542735"/>
                    <a:pt x="368289" y="570262"/>
                    <a:pt x="385339" y="592455"/>
                  </a:cubicBezTo>
                  <a:lnTo>
                    <a:pt x="249131" y="730091"/>
                  </a:lnTo>
                  <a:cubicBezTo>
                    <a:pt x="208555" y="706469"/>
                    <a:pt x="156072" y="711708"/>
                    <a:pt x="122068" y="745808"/>
                  </a:cubicBezTo>
                  <a:cubicBezTo>
                    <a:pt x="81491" y="786384"/>
                    <a:pt x="81491" y="853250"/>
                    <a:pt x="122068" y="893921"/>
                  </a:cubicBezTo>
                  <a:cubicBezTo>
                    <a:pt x="162645" y="934498"/>
                    <a:pt x="229510" y="934498"/>
                    <a:pt x="270087" y="893921"/>
                  </a:cubicBezTo>
                  <a:cubicBezTo>
                    <a:pt x="304186" y="859822"/>
                    <a:pt x="309425" y="807434"/>
                    <a:pt x="285803" y="766858"/>
                  </a:cubicBezTo>
                  <a:lnTo>
                    <a:pt x="424677" y="627983"/>
                  </a:lnTo>
                  <a:cubicBezTo>
                    <a:pt x="444299" y="639794"/>
                    <a:pt x="466587" y="646367"/>
                    <a:pt x="490209" y="646367"/>
                  </a:cubicBezTo>
                  <a:lnTo>
                    <a:pt x="495448" y="646367"/>
                  </a:lnTo>
                  <a:cubicBezTo>
                    <a:pt x="519070" y="646367"/>
                    <a:pt x="541263" y="639794"/>
                    <a:pt x="560980" y="627983"/>
                  </a:cubicBezTo>
                  <a:lnTo>
                    <a:pt x="699854" y="766858"/>
                  </a:lnTo>
                  <a:cubicBezTo>
                    <a:pt x="676232" y="807434"/>
                    <a:pt x="681471" y="859917"/>
                    <a:pt x="715571" y="895255"/>
                  </a:cubicBezTo>
                  <a:cubicBezTo>
                    <a:pt x="756147" y="935831"/>
                    <a:pt x="823013" y="935831"/>
                    <a:pt x="863589" y="895255"/>
                  </a:cubicBezTo>
                  <a:cubicBezTo>
                    <a:pt x="904166" y="854678"/>
                    <a:pt x="904166" y="787813"/>
                    <a:pt x="863589" y="747141"/>
                  </a:cubicBezTo>
                  <a:cubicBezTo>
                    <a:pt x="829490" y="713042"/>
                    <a:pt x="777102" y="707803"/>
                    <a:pt x="736526" y="731425"/>
                  </a:cubicBezTo>
                  <a:lnTo>
                    <a:pt x="600318" y="593789"/>
                  </a:lnTo>
                  <a:cubicBezTo>
                    <a:pt x="617368" y="571500"/>
                    <a:pt x="626512" y="545306"/>
                    <a:pt x="626512" y="515207"/>
                  </a:cubicBezTo>
                  <a:cubicBezTo>
                    <a:pt x="626512" y="509969"/>
                    <a:pt x="626512" y="503396"/>
                    <a:pt x="625179" y="498158"/>
                  </a:cubicBezTo>
                  <a:lnTo>
                    <a:pt x="798057" y="427387"/>
                  </a:lnTo>
                  <a:cubicBezTo>
                    <a:pt x="825584" y="464058"/>
                    <a:pt x="876638" y="479774"/>
                    <a:pt x="921215" y="461486"/>
                  </a:cubicBezTo>
                  <a:cubicBezTo>
                    <a:pt x="973603" y="437864"/>
                    <a:pt x="999797" y="377666"/>
                    <a:pt x="977508" y="323850"/>
                  </a:cubicBezTo>
                  <a:lnTo>
                    <a:pt x="977508" y="323850"/>
                  </a:lnTo>
                  <a:close/>
                </a:path>
              </a:pathLst>
            </a:custGeom>
            <a:grpFill/>
            <a:ln w="9525" cap="flat">
              <a:noFill/>
              <a:prstDash val="solid"/>
              <a:miter/>
            </a:ln>
          </p:spPr>
          <p:txBody>
            <a:bodyPr/>
            <a:lstStyle/>
            <a:p>
              <a:endParaRPr lang="sv-SE"/>
            </a:p>
          </p:txBody>
        </p:sp>
        <p:sp>
          <p:nvSpPr>
            <p:cNvPr id="29" name="Frihandsfigur: Form 28">
              <a:extLst>
                <a:ext uri="{FF2B5EF4-FFF2-40B4-BE49-F238E27FC236}">
                  <a16:creationId xmlns:a16="http://schemas.microsoft.com/office/drawing/2014/main" id="{104E45DD-48E4-9603-DD76-3A2D3AE3A09C}"/>
                </a:ext>
              </a:extLst>
            </p:cNvPr>
            <p:cNvSpPr/>
            <p:nvPr/>
          </p:nvSpPr>
          <p:spPr>
            <a:xfrm>
              <a:off x="7144702" y="3349560"/>
              <a:ext cx="270319" cy="270319"/>
            </a:xfrm>
            <a:custGeom>
              <a:avLst/>
              <a:gdLst>
                <a:gd name="csX0" fmla="*/ 0 w 270319"/>
                <a:gd name="csY0" fmla="*/ 135160 h 270319"/>
                <a:gd name="csX1" fmla="*/ 135160 w 270319"/>
                <a:gd name="csY1" fmla="*/ 0 h 270319"/>
                <a:gd name="csX2" fmla="*/ 270320 w 270319"/>
                <a:gd name="csY2" fmla="*/ 135160 h 270319"/>
                <a:gd name="csX3" fmla="*/ 135160 w 270319"/>
                <a:gd name="csY3" fmla="*/ 270320 h 270319"/>
                <a:gd name="csX4" fmla="*/ 0 w 270319"/>
                <a:gd name="csY4" fmla="*/ 135160 h 270319"/>
                <a:gd name="csX5" fmla="*/ 0 w 270319"/>
                <a:gd name="csY5" fmla="*/ 135160 h 270319"/>
              </a:gdLst>
              <a:ahLst/>
              <a:cxnLst>
                <a:cxn ang="0">
                  <a:pos x="csX0" y="csY0"/>
                </a:cxn>
                <a:cxn ang="0">
                  <a:pos x="csX1" y="csY1"/>
                </a:cxn>
                <a:cxn ang="0">
                  <a:pos x="csX2" y="csY2"/>
                </a:cxn>
                <a:cxn ang="0">
                  <a:pos x="csX3" y="csY3"/>
                </a:cxn>
                <a:cxn ang="0">
                  <a:pos x="csX4" y="csY4"/>
                </a:cxn>
                <a:cxn ang="0">
                  <a:pos x="csX5" y="csY5"/>
                </a:cxn>
              </a:cxnLst>
              <a:rect l="l" t="t" r="r" b="b"/>
              <a:pathLst>
                <a:path w="270319" h="270319">
                  <a:moveTo>
                    <a:pt x="0" y="135160"/>
                  </a:moveTo>
                  <a:cubicBezTo>
                    <a:pt x="0" y="60484"/>
                    <a:pt x="60484" y="0"/>
                    <a:pt x="135160" y="0"/>
                  </a:cubicBezTo>
                  <a:cubicBezTo>
                    <a:pt x="209836" y="0"/>
                    <a:pt x="270320" y="60484"/>
                    <a:pt x="270320" y="135160"/>
                  </a:cubicBezTo>
                  <a:cubicBezTo>
                    <a:pt x="270320" y="209836"/>
                    <a:pt x="209836" y="270320"/>
                    <a:pt x="135160" y="270320"/>
                  </a:cubicBezTo>
                  <a:cubicBezTo>
                    <a:pt x="60484" y="270320"/>
                    <a:pt x="0" y="209836"/>
                    <a:pt x="0" y="135160"/>
                  </a:cubicBezTo>
                  <a:lnTo>
                    <a:pt x="0" y="135160"/>
                  </a:lnTo>
                  <a:close/>
                </a:path>
              </a:pathLst>
            </a:custGeom>
            <a:grpFill/>
            <a:ln w="9525" cap="flat">
              <a:noFill/>
              <a:prstDash val="solid"/>
              <a:miter/>
            </a:ln>
          </p:spPr>
          <p:txBody>
            <a:bodyPr/>
            <a:lstStyle/>
            <a:p>
              <a:endParaRPr lang="sv-SE"/>
            </a:p>
          </p:txBody>
        </p:sp>
      </p:grpSp>
      <p:sp>
        <p:nvSpPr>
          <p:cNvPr id="13" name="Rektangel 12">
            <a:extLst>
              <a:ext uri="{FF2B5EF4-FFF2-40B4-BE49-F238E27FC236}">
                <a16:creationId xmlns:a16="http://schemas.microsoft.com/office/drawing/2014/main" id="{9B897085-2342-39C0-AD07-428409D8535D}"/>
              </a:ext>
              <a:ext uri="{C183D7F6-B498-43B3-948B-1728B52AA6E4}">
                <adec:decorative xmlns:adec="http://schemas.microsoft.com/office/drawing/2017/decorative" val="1"/>
              </a:ext>
            </a:extLst>
          </p:cNvPr>
          <p:cNvSpPr/>
          <p:nvPr/>
        </p:nvSpPr>
        <p:spPr>
          <a:xfrm>
            <a:off x="1393825" y="1714500"/>
            <a:ext cx="9424988" cy="39395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86723007-CF6C-432F-D09C-23D8C54F14B8}"/>
              </a:ext>
            </a:extLst>
          </p:cNvPr>
          <p:cNvSpPr txBox="1"/>
          <p:nvPr/>
        </p:nvSpPr>
        <p:spPr>
          <a:xfrm>
            <a:off x="2143354" y="1905755"/>
            <a:ext cx="6096000" cy="461665"/>
          </a:xfrm>
          <a:prstGeom prst="rect">
            <a:avLst/>
          </a:prstGeom>
          <a:noFill/>
        </p:spPr>
        <p:txBody>
          <a:bodyPr wrap="square">
            <a:spAutoFit/>
          </a:bodyPr>
          <a:lstStyle/>
          <a:p>
            <a:r>
              <a:rPr lang="sv-SE" sz="2400" b="1" dirty="0">
                <a:solidFill>
                  <a:schemeClr val="bg1"/>
                </a:solidFill>
                <a:latin typeface="+mn-lt"/>
              </a:rPr>
              <a:t>Gemensamt för direktiven</a:t>
            </a:r>
          </a:p>
        </p:txBody>
      </p:sp>
      <p:sp>
        <p:nvSpPr>
          <p:cNvPr id="25" name="Frihandsfigur: Form 24">
            <a:extLst>
              <a:ext uri="{FF2B5EF4-FFF2-40B4-BE49-F238E27FC236}">
                <a16:creationId xmlns:a16="http://schemas.microsoft.com/office/drawing/2014/main" id="{FDA15E80-E051-925B-008B-9DA68405B6C3}"/>
              </a:ext>
              <a:ext uri="{C183D7F6-B498-43B3-948B-1728B52AA6E4}">
                <adec:decorative xmlns:adec="http://schemas.microsoft.com/office/drawing/2017/decorative" val="1"/>
              </a:ext>
            </a:extLst>
          </p:cNvPr>
          <p:cNvSpPr/>
          <p:nvPr/>
        </p:nvSpPr>
        <p:spPr>
          <a:xfrm>
            <a:off x="1650499" y="1903605"/>
            <a:ext cx="388620" cy="414598"/>
          </a:xfrm>
          <a:custGeom>
            <a:avLst/>
            <a:gdLst>
              <a:gd name="csX0" fmla="*/ 817531 w 887729"/>
              <a:gd name="csY0" fmla="*/ 586359 h 947070"/>
              <a:gd name="csX1" fmla="*/ 654749 w 887729"/>
              <a:gd name="csY1" fmla="*/ 819436 h 947070"/>
              <a:gd name="csX2" fmla="*/ 477203 w 887729"/>
              <a:gd name="csY2" fmla="*/ 939641 h 947070"/>
              <a:gd name="csX3" fmla="*/ 410623 w 887729"/>
              <a:gd name="csY3" fmla="*/ 939641 h 947070"/>
              <a:gd name="csX4" fmla="*/ 216408 w 887729"/>
              <a:gd name="csY4" fmla="*/ 802767 h 947070"/>
              <a:gd name="csX5" fmla="*/ 62865 w 887729"/>
              <a:gd name="csY5" fmla="*/ 564166 h 947070"/>
              <a:gd name="csX6" fmla="*/ 0 w 887729"/>
              <a:gd name="csY6" fmla="*/ 236792 h 947070"/>
              <a:gd name="csX7" fmla="*/ 14764 w 887729"/>
              <a:gd name="csY7" fmla="*/ 186881 h 947070"/>
              <a:gd name="csX8" fmla="*/ 55436 w 887729"/>
              <a:gd name="csY8" fmla="*/ 155448 h 947070"/>
              <a:gd name="csX9" fmla="*/ 410623 w 887729"/>
              <a:gd name="csY9" fmla="*/ 7429 h 947070"/>
              <a:gd name="csX10" fmla="*/ 477203 w 887729"/>
              <a:gd name="csY10" fmla="*/ 7429 h 947070"/>
              <a:gd name="csX11" fmla="*/ 832295 w 887729"/>
              <a:gd name="csY11" fmla="*/ 155353 h 947070"/>
              <a:gd name="csX12" fmla="*/ 872966 w 887729"/>
              <a:gd name="csY12" fmla="*/ 186785 h 947070"/>
              <a:gd name="csX13" fmla="*/ 887730 w 887729"/>
              <a:gd name="csY13" fmla="*/ 236696 h 947070"/>
              <a:gd name="csX14" fmla="*/ 817436 w 887729"/>
              <a:gd name="csY14" fmla="*/ 586264 h 947070"/>
              <a:gd name="csX15" fmla="*/ 669512 w 887729"/>
              <a:gd name="csY15" fmla="*/ 614077 h 947070"/>
              <a:gd name="csX16" fmla="*/ 769430 w 887729"/>
              <a:gd name="csY16" fmla="*/ 257080 h 947070"/>
              <a:gd name="csX17" fmla="*/ 443865 w 887729"/>
              <a:gd name="csY17" fmla="*/ 120206 h 947070"/>
              <a:gd name="csX18" fmla="*/ 443865 w 887729"/>
              <a:gd name="csY18" fmla="*/ 824865 h 947070"/>
              <a:gd name="csX19" fmla="*/ 669512 w 887729"/>
              <a:gd name="csY19" fmla="*/ 613982 h 947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887729" h="947070">
                <a:moveTo>
                  <a:pt x="817531" y="586359"/>
                </a:moveTo>
                <a:cubicBezTo>
                  <a:pt x="776859" y="675132"/>
                  <a:pt x="722567" y="752856"/>
                  <a:pt x="654749" y="819436"/>
                </a:cubicBezTo>
                <a:cubicBezTo>
                  <a:pt x="598075" y="874967"/>
                  <a:pt x="538829" y="914972"/>
                  <a:pt x="477203" y="939641"/>
                </a:cubicBezTo>
                <a:cubicBezTo>
                  <a:pt x="455009" y="949547"/>
                  <a:pt x="432816" y="949547"/>
                  <a:pt x="410623" y="939641"/>
                </a:cubicBezTo>
                <a:cubicBezTo>
                  <a:pt x="340328" y="911257"/>
                  <a:pt x="275558" y="865632"/>
                  <a:pt x="216408" y="802767"/>
                </a:cubicBezTo>
                <a:cubicBezTo>
                  <a:pt x="151067" y="734949"/>
                  <a:pt x="99917" y="655415"/>
                  <a:pt x="62865" y="564166"/>
                </a:cubicBezTo>
                <a:cubicBezTo>
                  <a:pt x="20955" y="461772"/>
                  <a:pt x="0" y="352616"/>
                  <a:pt x="0" y="236792"/>
                </a:cubicBezTo>
                <a:cubicBezTo>
                  <a:pt x="0" y="218313"/>
                  <a:pt x="4953" y="201644"/>
                  <a:pt x="14764" y="186881"/>
                </a:cubicBezTo>
                <a:cubicBezTo>
                  <a:pt x="24670" y="172117"/>
                  <a:pt x="38195" y="161639"/>
                  <a:pt x="55436" y="155448"/>
                </a:cubicBezTo>
                <a:lnTo>
                  <a:pt x="410623" y="7429"/>
                </a:lnTo>
                <a:cubicBezTo>
                  <a:pt x="432816" y="-2477"/>
                  <a:pt x="455009" y="-2477"/>
                  <a:pt x="477203" y="7429"/>
                </a:cubicBezTo>
                <a:lnTo>
                  <a:pt x="832295" y="155353"/>
                </a:lnTo>
                <a:cubicBezTo>
                  <a:pt x="849535" y="161544"/>
                  <a:pt x="863156" y="172022"/>
                  <a:pt x="872966" y="186785"/>
                </a:cubicBezTo>
                <a:cubicBezTo>
                  <a:pt x="882872" y="201549"/>
                  <a:pt x="887730" y="218218"/>
                  <a:pt x="887730" y="236696"/>
                </a:cubicBezTo>
                <a:cubicBezTo>
                  <a:pt x="887730" y="363665"/>
                  <a:pt x="864299" y="480250"/>
                  <a:pt x="817436" y="586264"/>
                </a:cubicBezTo>
                <a:close/>
                <a:moveTo>
                  <a:pt x="669512" y="614077"/>
                </a:moveTo>
                <a:cubicBezTo>
                  <a:pt x="733615" y="509302"/>
                  <a:pt x="766953" y="390239"/>
                  <a:pt x="769430" y="257080"/>
                </a:cubicBezTo>
                <a:lnTo>
                  <a:pt x="443865" y="120206"/>
                </a:lnTo>
                <a:lnTo>
                  <a:pt x="443865" y="824865"/>
                </a:lnTo>
                <a:cubicBezTo>
                  <a:pt x="536353" y="779240"/>
                  <a:pt x="611600" y="708946"/>
                  <a:pt x="669512" y="613982"/>
                </a:cubicBezTo>
                <a:close/>
              </a:path>
            </a:pathLst>
          </a:custGeom>
          <a:solidFill>
            <a:schemeClr val="accent5"/>
          </a:solidFill>
          <a:ln w="9525" cap="flat">
            <a:noFill/>
            <a:prstDash val="solid"/>
            <a:miter/>
          </a:ln>
        </p:spPr>
        <p:txBody>
          <a:bodyPr/>
          <a:lstStyle/>
          <a:p>
            <a:endParaRPr lang="sv-SE"/>
          </a:p>
        </p:txBody>
      </p:sp>
      <p:sp>
        <p:nvSpPr>
          <p:cNvPr id="2" name="Platshållare för text 3">
            <a:extLst>
              <a:ext uri="{FF2B5EF4-FFF2-40B4-BE49-F238E27FC236}">
                <a16:creationId xmlns:a16="http://schemas.microsoft.com/office/drawing/2014/main" id="{46F16614-C134-3C9A-8F92-2B7E64AB4C5C}"/>
              </a:ext>
            </a:extLst>
          </p:cNvPr>
          <p:cNvSpPr txBox="1">
            <a:spLocks/>
          </p:cNvSpPr>
          <p:nvPr/>
        </p:nvSpPr>
        <p:spPr>
          <a:xfrm>
            <a:off x="2143353" y="2449213"/>
            <a:ext cx="8253713" cy="2731675"/>
          </a:xfrm>
          <a:prstGeom prst="rec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400" indent="-230400" fontAlgn="t">
              <a:spcBef>
                <a:spcPts val="0"/>
              </a:spcBef>
              <a:spcAft>
                <a:spcPts val="800"/>
              </a:spcAft>
            </a:pPr>
            <a:r>
              <a:rPr lang="sv-SE" sz="2000" dirty="0">
                <a:solidFill>
                  <a:schemeClr val="bg1"/>
                </a:solidFill>
              </a:rPr>
              <a:t>Identifiering av offentliga och privata aktörer som omfattas</a:t>
            </a:r>
          </a:p>
          <a:p>
            <a:pPr marL="230400" indent="-230400" fontAlgn="t">
              <a:spcBef>
                <a:spcPts val="0"/>
              </a:spcBef>
              <a:spcAft>
                <a:spcPts val="800"/>
              </a:spcAft>
            </a:pPr>
            <a:r>
              <a:rPr lang="sv-SE" sz="2000" dirty="0">
                <a:solidFill>
                  <a:schemeClr val="bg1"/>
                </a:solidFill>
              </a:rPr>
              <a:t>Krav på riskanalys</a:t>
            </a:r>
          </a:p>
          <a:p>
            <a:pPr marL="230400" indent="-230400" fontAlgn="t">
              <a:spcBef>
                <a:spcPts val="0"/>
              </a:spcBef>
              <a:spcAft>
                <a:spcPts val="800"/>
              </a:spcAft>
            </a:pPr>
            <a:r>
              <a:rPr lang="sv-SE" sz="2000" dirty="0">
                <a:solidFill>
                  <a:schemeClr val="bg1"/>
                </a:solidFill>
              </a:rPr>
              <a:t>Krav på åtgärder</a:t>
            </a:r>
          </a:p>
          <a:p>
            <a:pPr marL="230400" indent="-230400" fontAlgn="t">
              <a:spcBef>
                <a:spcPts val="0"/>
              </a:spcBef>
              <a:spcAft>
                <a:spcPts val="600"/>
              </a:spcAft>
            </a:pPr>
            <a:r>
              <a:rPr lang="sv-SE" sz="2000" dirty="0">
                <a:solidFill>
                  <a:schemeClr val="bg1"/>
                </a:solidFill>
              </a:rPr>
              <a:t>Incidentrapportering</a:t>
            </a:r>
          </a:p>
          <a:p>
            <a:pPr marL="230400" indent="-230400" fontAlgn="t">
              <a:spcBef>
                <a:spcPts val="0"/>
              </a:spcBef>
              <a:spcAft>
                <a:spcPts val="600"/>
              </a:spcAft>
            </a:pPr>
            <a:r>
              <a:rPr lang="sv-SE" sz="2000" dirty="0">
                <a:solidFill>
                  <a:schemeClr val="bg1"/>
                </a:solidFill>
              </a:rPr>
              <a:t>Tillsyn</a:t>
            </a:r>
          </a:p>
          <a:p>
            <a:pPr marL="230400" indent="-230400" fontAlgn="t">
              <a:spcBef>
                <a:spcPts val="0"/>
              </a:spcBef>
              <a:spcAft>
                <a:spcPts val="600"/>
              </a:spcAft>
            </a:pPr>
            <a:r>
              <a:rPr lang="sv-SE" sz="2000" dirty="0">
                <a:solidFill>
                  <a:schemeClr val="bg1"/>
                </a:solidFill>
              </a:rPr>
              <a:t>Stärkt nationellt arbete</a:t>
            </a:r>
          </a:p>
          <a:p>
            <a:pPr marL="230400" indent="-230400" fontAlgn="t">
              <a:spcBef>
                <a:spcPts val="0"/>
              </a:spcBef>
              <a:spcAft>
                <a:spcPts val="600"/>
              </a:spcAft>
            </a:pPr>
            <a:r>
              <a:rPr lang="sv-SE" sz="2000" dirty="0">
                <a:solidFill>
                  <a:schemeClr val="bg1"/>
                </a:solidFill>
              </a:rPr>
              <a:t>Stärkt EU-samarbete</a:t>
            </a:r>
            <a:endParaRPr lang="sv-SE" sz="1800" dirty="0">
              <a:solidFill>
                <a:schemeClr val="bg1"/>
              </a:solidFill>
            </a:endParaRPr>
          </a:p>
        </p:txBody>
      </p:sp>
    </p:spTree>
    <p:extLst>
      <p:ext uri="{BB962C8B-B14F-4D97-AF65-F5344CB8AC3E}">
        <p14:creationId xmlns:p14="http://schemas.microsoft.com/office/powerpoint/2010/main" val="3060179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45337311-6901-F90D-1684-8424BEBC890D}"/>
              </a:ext>
              <a:ext uri="{C183D7F6-B498-43B3-948B-1728B52AA6E4}">
                <adec:decorative xmlns:adec="http://schemas.microsoft.com/office/drawing/2017/decorative" val="1"/>
              </a:ext>
            </a:extLst>
          </p:cNvPr>
          <p:cNvSpPr>
            <a:spLocks noGrp="1"/>
          </p:cNvSpPr>
          <p:nvPr>
            <p:ph type="title"/>
          </p:nvPr>
        </p:nvSpPr>
        <p:spPr>
          <a:xfrm>
            <a:off x="1393199" y="638890"/>
            <a:ext cx="9424947" cy="878339"/>
          </a:xfrm>
        </p:spPr>
        <p:txBody>
          <a:bodyPr anchor="ctr"/>
          <a:lstStyle/>
          <a:p>
            <a:r>
              <a:rPr lang="sv-SE" dirty="0"/>
              <a:t>Stärkt motståndskraft  </a:t>
            </a:r>
          </a:p>
        </p:txBody>
      </p:sp>
      <p:sp>
        <p:nvSpPr>
          <p:cNvPr id="16" name="Rektangel 15">
            <a:extLst>
              <a:ext uri="{FF2B5EF4-FFF2-40B4-BE49-F238E27FC236}">
                <a16:creationId xmlns:a16="http://schemas.microsoft.com/office/drawing/2014/main" id="{AB9D7A59-7FE3-F3E6-3B56-85FF7D718ECB}"/>
              </a:ext>
              <a:ext uri="{C183D7F6-B498-43B3-948B-1728B52AA6E4}">
                <adec:decorative xmlns:adec="http://schemas.microsoft.com/office/drawing/2017/decorative" val="1"/>
              </a:ext>
            </a:extLst>
          </p:cNvPr>
          <p:cNvSpPr/>
          <p:nvPr/>
        </p:nvSpPr>
        <p:spPr>
          <a:xfrm>
            <a:off x="1393825" y="3589020"/>
            <a:ext cx="4656137" cy="20650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55A73F24-13DC-06E7-F737-D154BD979E2A}"/>
              </a:ext>
            </a:extLst>
          </p:cNvPr>
          <p:cNvSpPr txBox="1"/>
          <p:nvPr/>
        </p:nvSpPr>
        <p:spPr>
          <a:xfrm>
            <a:off x="2143354" y="3777855"/>
            <a:ext cx="4656137" cy="400110"/>
          </a:xfrm>
          <a:prstGeom prst="rect">
            <a:avLst/>
          </a:prstGeom>
          <a:noFill/>
        </p:spPr>
        <p:txBody>
          <a:bodyPr wrap="square">
            <a:spAutoFit/>
          </a:bodyPr>
          <a:lstStyle/>
          <a:p>
            <a:r>
              <a:rPr lang="sv-SE" sz="2000" b="1" dirty="0">
                <a:solidFill>
                  <a:schemeClr val="bg1"/>
                </a:solidFill>
                <a:latin typeface="+mn-lt"/>
              </a:rPr>
              <a:t>Ytterligare i CER-direktivet</a:t>
            </a:r>
          </a:p>
        </p:txBody>
      </p:sp>
      <p:sp>
        <p:nvSpPr>
          <p:cNvPr id="31" name="Platshållare för text 3">
            <a:extLst>
              <a:ext uri="{FF2B5EF4-FFF2-40B4-BE49-F238E27FC236}">
                <a16:creationId xmlns:a16="http://schemas.microsoft.com/office/drawing/2014/main" id="{1462ED98-A0D9-BCD8-922F-722414585A92}"/>
              </a:ext>
            </a:extLst>
          </p:cNvPr>
          <p:cNvSpPr txBox="1">
            <a:spLocks/>
          </p:cNvSpPr>
          <p:nvPr/>
        </p:nvSpPr>
        <p:spPr>
          <a:xfrm>
            <a:off x="2174111" y="4177965"/>
            <a:ext cx="2833744" cy="1351553"/>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r>
              <a:rPr lang="sv-SE" sz="1400" dirty="0">
                <a:solidFill>
                  <a:schemeClr val="bg1"/>
                </a:solidFill>
              </a:rPr>
              <a:t>Nationell riskanalys</a:t>
            </a:r>
          </a:p>
        </p:txBody>
      </p:sp>
      <p:sp>
        <p:nvSpPr>
          <p:cNvPr id="20" name="Rektangel 19">
            <a:extLst>
              <a:ext uri="{FF2B5EF4-FFF2-40B4-BE49-F238E27FC236}">
                <a16:creationId xmlns:a16="http://schemas.microsoft.com/office/drawing/2014/main" id="{CA50F420-D75F-3024-47C8-F8060BB928C4}"/>
              </a:ext>
              <a:ext uri="{C183D7F6-B498-43B3-948B-1728B52AA6E4}">
                <adec:decorative xmlns:adec="http://schemas.microsoft.com/office/drawing/2017/decorative" val="1"/>
              </a:ext>
            </a:extLst>
          </p:cNvPr>
          <p:cNvSpPr/>
          <p:nvPr/>
        </p:nvSpPr>
        <p:spPr>
          <a:xfrm>
            <a:off x="6162676" y="3589020"/>
            <a:ext cx="4656137" cy="20650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a:extLst>
              <a:ext uri="{FF2B5EF4-FFF2-40B4-BE49-F238E27FC236}">
                <a16:creationId xmlns:a16="http://schemas.microsoft.com/office/drawing/2014/main" id="{F94706B0-8A12-8080-ED95-2AA40C063F66}"/>
              </a:ext>
            </a:extLst>
          </p:cNvPr>
          <p:cNvSpPr txBox="1"/>
          <p:nvPr/>
        </p:nvSpPr>
        <p:spPr>
          <a:xfrm>
            <a:off x="6912205" y="3777855"/>
            <a:ext cx="4656137" cy="400110"/>
          </a:xfrm>
          <a:prstGeom prst="rect">
            <a:avLst/>
          </a:prstGeom>
          <a:noFill/>
        </p:spPr>
        <p:txBody>
          <a:bodyPr wrap="square">
            <a:spAutoFit/>
          </a:bodyPr>
          <a:lstStyle/>
          <a:p>
            <a:r>
              <a:rPr lang="sv-SE" sz="2000" b="1" dirty="0">
                <a:solidFill>
                  <a:schemeClr val="bg1"/>
                </a:solidFill>
                <a:latin typeface="+mn-lt"/>
              </a:rPr>
              <a:t>Särskilt i NIS2-direktivet</a:t>
            </a:r>
          </a:p>
        </p:txBody>
      </p:sp>
      <p:sp>
        <p:nvSpPr>
          <p:cNvPr id="26" name="Frihandsfigur: Form 25">
            <a:extLst>
              <a:ext uri="{FF2B5EF4-FFF2-40B4-BE49-F238E27FC236}">
                <a16:creationId xmlns:a16="http://schemas.microsoft.com/office/drawing/2014/main" id="{C2CA1D02-ABAB-43D2-0D01-B66A1D9C0C3D}"/>
              </a:ext>
              <a:ext uri="{C183D7F6-B498-43B3-948B-1728B52AA6E4}">
                <adec:decorative xmlns:adec="http://schemas.microsoft.com/office/drawing/2017/decorative" val="1"/>
              </a:ext>
            </a:extLst>
          </p:cNvPr>
          <p:cNvSpPr/>
          <p:nvPr/>
        </p:nvSpPr>
        <p:spPr>
          <a:xfrm>
            <a:off x="1650499" y="3773606"/>
            <a:ext cx="414598" cy="414598"/>
          </a:xfrm>
          <a:custGeom>
            <a:avLst/>
            <a:gdLst>
              <a:gd name="csX0" fmla="*/ 882301 w 947070"/>
              <a:gd name="csY0" fmla="*/ 934117 h 947070"/>
              <a:gd name="csX1" fmla="*/ 850868 w 947070"/>
              <a:gd name="csY1" fmla="*/ 947071 h 947070"/>
              <a:gd name="csX2" fmla="*/ 819436 w 947070"/>
              <a:gd name="csY2" fmla="*/ 934117 h 947070"/>
              <a:gd name="csX3" fmla="*/ 634460 w 947070"/>
              <a:gd name="csY3" fmla="*/ 749141 h 947070"/>
              <a:gd name="csX4" fmla="*/ 621506 w 947070"/>
              <a:gd name="csY4" fmla="*/ 717709 h 947070"/>
              <a:gd name="csX5" fmla="*/ 621506 w 947070"/>
              <a:gd name="csY5" fmla="*/ 688086 h 947070"/>
              <a:gd name="csX6" fmla="*/ 384715 w 947070"/>
              <a:gd name="csY6" fmla="*/ 769429 h 947070"/>
              <a:gd name="csX7" fmla="*/ 191452 w 947070"/>
              <a:gd name="csY7" fmla="*/ 717614 h 947070"/>
              <a:gd name="csX8" fmla="*/ 51816 w 947070"/>
              <a:gd name="csY8" fmla="*/ 577977 h 947070"/>
              <a:gd name="csX9" fmla="*/ 0 w 947070"/>
              <a:gd name="csY9" fmla="*/ 384715 h 947070"/>
              <a:gd name="csX10" fmla="*/ 51816 w 947070"/>
              <a:gd name="csY10" fmla="*/ 191453 h 947070"/>
              <a:gd name="csX11" fmla="*/ 191452 w 947070"/>
              <a:gd name="csY11" fmla="*/ 51816 h 947070"/>
              <a:gd name="csX12" fmla="*/ 384715 w 947070"/>
              <a:gd name="csY12" fmla="*/ 0 h 947070"/>
              <a:gd name="csX13" fmla="*/ 577977 w 947070"/>
              <a:gd name="csY13" fmla="*/ 51816 h 947070"/>
              <a:gd name="csX14" fmla="*/ 717613 w 947070"/>
              <a:gd name="csY14" fmla="*/ 191453 h 947070"/>
              <a:gd name="csX15" fmla="*/ 769430 w 947070"/>
              <a:gd name="csY15" fmla="*/ 384715 h 947070"/>
              <a:gd name="csX16" fmla="*/ 688086 w 947070"/>
              <a:gd name="csY16" fmla="*/ 621506 h 947070"/>
              <a:gd name="csX17" fmla="*/ 717709 w 947070"/>
              <a:gd name="csY17" fmla="*/ 621506 h 947070"/>
              <a:gd name="csX18" fmla="*/ 749141 w 947070"/>
              <a:gd name="csY18" fmla="*/ 634460 h 947070"/>
              <a:gd name="csX19" fmla="*/ 934117 w 947070"/>
              <a:gd name="csY19" fmla="*/ 819436 h 947070"/>
              <a:gd name="csX20" fmla="*/ 947071 w 947070"/>
              <a:gd name="csY20" fmla="*/ 850868 h 947070"/>
              <a:gd name="csX21" fmla="*/ 934117 w 947070"/>
              <a:gd name="csY21" fmla="*/ 882301 h 947070"/>
              <a:gd name="csX22" fmla="*/ 882301 w 947070"/>
              <a:gd name="csY22" fmla="*/ 934117 h 947070"/>
              <a:gd name="csX23" fmla="*/ 602075 w 947070"/>
              <a:gd name="csY23" fmla="*/ 259080 h 947070"/>
              <a:gd name="csX24" fmla="*/ 510540 w 947070"/>
              <a:gd name="csY24" fmla="*/ 167545 h 947070"/>
              <a:gd name="csX25" fmla="*/ 384715 w 947070"/>
              <a:gd name="csY25" fmla="*/ 133350 h 947070"/>
              <a:gd name="csX26" fmla="*/ 258985 w 947070"/>
              <a:gd name="csY26" fmla="*/ 167545 h 947070"/>
              <a:gd name="csX27" fmla="*/ 167450 w 947070"/>
              <a:gd name="csY27" fmla="*/ 259080 h 947070"/>
              <a:gd name="csX28" fmla="*/ 133255 w 947070"/>
              <a:gd name="csY28" fmla="*/ 384905 h 947070"/>
              <a:gd name="csX29" fmla="*/ 167450 w 947070"/>
              <a:gd name="csY29" fmla="*/ 510635 h 947070"/>
              <a:gd name="csX30" fmla="*/ 258985 w 947070"/>
              <a:gd name="csY30" fmla="*/ 602171 h 947070"/>
              <a:gd name="csX31" fmla="*/ 384715 w 947070"/>
              <a:gd name="csY31" fmla="*/ 636365 h 947070"/>
              <a:gd name="csX32" fmla="*/ 510540 w 947070"/>
              <a:gd name="csY32" fmla="*/ 602171 h 947070"/>
              <a:gd name="csX33" fmla="*/ 602075 w 947070"/>
              <a:gd name="csY33" fmla="*/ 510635 h 947070"/>
              <a:gd name="csX34" fmla="*/ 636270 w 947070"/>
              <a:gd name="csY34" fmla="*/ 384905 h 947070"/>
              <a:gd name="csX35" fmla="*/ 602075 w 947070"/>
              <a:gd name="csY35" fmla="*/ 259080 h 947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947070" h="947070">
                <a:moveTo>
                  <a:pt x="882301" y="934117"/>
                </a:moveTo>
                <a:cubicBezTo>
                  <a:pt x="873633" y="942785"/>
                  <a:pt x="863155" y="947071"/>
                  <a:pt x="850868" y="947071"/>
                </a:cubicBezTo>
                <a:cubicBezTo>
                  <a:pt x="838581" y="947071"/>
                  <a:pt x="828008" y="942785"/>
                  <a:pt x="819436" y="934117"/>
                </a:cubicBezTo>
                <a:lnTo>
                  <a:pt x="634460" y="749141"/>
                </a:lnTo>
                <a:cubicBezTo>
                  <a:pt x="625793" y="740474"/>
                  <a:pt x="621506" y="729996"/>
                  <a:pt x="621506" y="717709"/>
                </a:cubicBezTo>
                <a:lnTo>
                  <a:pt x="621506" y="688086"/>
                </a:lnTo>
                <a:cubicBezTo>
                  <a:pt x="552450" y="742379"/>
                  <a:pt x="473583" y="769429"/>
                  <a:pt x="384715" y="769429"/>
                </a:cubicBezTo>
                <a:cubicBezTo>
                  <a:pt x="314420" y="769429"/>
                  <a:pt x="250031" y="752189"/>
                  <a:pt x="191452" y="717614"/>
                </a:cubicBezTo>
                <a:cubicBezTo>
                  <a:pt x="132874" y="683133"/>
                  <a:pt x="86296" y="636556"/>
                  <a:pt x="51816" y="577977"/>
                </a:cubicBezTo>
                <a:cubicBezTo>
                  <a:pt x="17335" y="519398"/>
                  <a:pt x="0" y="455009"/>
                  <a:pt x="0" y="384715"/>
                </a:cubicBezTo>
                <a:cubicBezTo>
                  <a:pt x="0" y="314420"/>
                  <a:pt x="17240" y="250031"/>
                  <a:pt x="51816" y="191453"/>
                </a:cubicBezTo>
                <a:cubicBezTo>
                  <a:pt x="86296" y="132874"/>
                  <a:pt x="132874" y="86297"/>
                  <a:pt x="191452" y="51816"/>
                </a:cubicBezTo>
                <a:cubicBezTo>
                  <a:pt x="250031" y="17336"/>
                  <a:pt x="314420" y="0"/>
                  <a:pt x="384715" y="0"/>
                </a:cubicBezTo>
                <a:cubicBezTo>
                  <a:pt x="455009" y="0"/>
                  <a:pt x="519398" y="17240"/>
                  <a:pt x="577977" y="51816"/>
                </a:cubicBezTo>
                <a:cubicBezTo>
                  <a:pt x="636556" y="86297"/>
                  <a:pt x="683133" y="132874"/>
                  <a:pt x="717613" y="191453"/>
                </a:cubicBezTo>
                <a:cubicBezTo>
                  <a:pt x="752094" y="250031"/>
                  <a:pt x="769430" y="314420"/>
                  <a:pt x="769430" y="384715"/>
                </a:cubicBezTo>
                <a:cubicBezTo>
                  <a:pt x="769430" y="473488"/>
                  <a:pt x="742283" y="552450"/>
                  <a:pt x="688086" y="621506"/>
                </a:cubicBezTo>
                <a:lnTo>
                  <a:pt x="717709" y="621506"/>
                </a:lnTo>
                <a:cubicBezTo>
                  <a:pt x="729996" y="621506"/>
                  <a:pt x="740569" y="625793"/>
                  <a:pt x="749141" y="634460"/>
                </a:cubicBezTo>
                <a:lnTo>
                  <a:pt x="934117" y="819436"/>
                </a:lnTo>
                <a:cubicBezTo>
                  <a:pt x="942784" y="828104"/>
                  <a:pt x="947071" y="838581"/>
                  <a:pt x="947071" y="850868"/>
                </a:cubicBezTo>
                <a:cubicBezTo>
                  <a:pt x="947071" y="863156"/>
                  <a:pt x="942784" y="873728"/>
                  <a:pt x="934117" y="882301"/>
                </a:cubicBezTo>
                <a:lnTo>
                  <a:pt x="882301" y="934117"/>
                </a:lnTo>
                <a:close/>
                <a:moveTo>
                  <a:pt x="602075" y="259080"/>
                </a:moveTo>
                <a:cubicBezTo>
                  <a:pt x="579310" y="220885"/>
                  <a:pt x="548735" y="190310"/>
                  <a:pt x="510540" y="167545"/>
                </a:cubicBezTo>
                <a:cubicBezTo>
                  <a:pt x="472345" y="144780"/>
                  <a:pt x="430339" y="133350"/>
                  <a:pt x="384715" y="133350"/>
                </a:cubicBezTo>
                <a:cubicBezTo>
                  <a:pt x="339090" y="133350"/>
                  <a:pt x="297180" y="144780"/>
                  <a:pt x="258985" y="167545"/>
                </a:cubicBezTo>
                <a:cubicBezTo>
                  <a:pt x="220789" y="190405"/>
                  <a:pt x="190214" y="220885"/>
                  <a:pt x="167450" y="259080"/>
                </a:cubicBezTo>
                <a:cubicBezTo>
                  <a:pt x="144685" y="297275"/>
                  <a:pt x="133255" y="339281"/>
                  <a:pt x="133255" y="384905"/>
                </a:cubicBezTo>
                <a:cubicBezTo>
                  <a:pt x="133255" y="430530"/>
                  <a:pt x="144685" y="472440"/>
                  <a:pt x="167450" y="510635"/>
                </a:cubicBezTo>
                <a:cubicBezTo>
                  <a:pt x="190309" y="548831"/>
                  <a:pt x="220789" y="579406"/>
                  <a:pt x="258985" y="602171"/>
                </a:cubicBezTo>
                <a:cubicBezTo>
                  <a:pt x="297180" y="624935"/>
                  <a:pt x="339090" y="636365"/>
                  <a:pt x="384715" y="636365"/>
                </a:cubicBezTo>
                <a:cubicBezTo>
                  <a:pt x="430339" y="636365"/>
                  <a:pt x="472250" y="624935"/>
                  <a:pt x="510540" y="602171"/>
                </a:cubicBezTo>
                <a:cubicBezTo>
                  <a:pt x="548735" y="579311"/>
                  <a:pt x="579310" y="548831"/>
                  <a:pt x="602075" y="510635"/>
                </a:cubicBezTo>
                <a:cubicBezTo>
                  <a:pt x="624935" y="472440"/>
                  <a:pt x="636270" y="430435"/>
                  <a:pt x="636270" y="384905"/>
                </a:cubicBezTo>
                <a:cubicBezTo>
                  <a:pt x="636270" y="339376"/>
                  <a:pt x="624840" y="297371"/>
                  <a:pt x="602075" y="259080"/>
                </a:cubicBezTo>
                <a:close/>
              </a:path>
            </a:pathLst>
          </a:custGeom>
          <a:solidFill>
            <a:schemeClr val="accent5"/>
          </a:solidFill>
          <a:ln w="9525" cap="flat">
            <a:noFill/>
            <a:prstDash val="solid"/>
            <a:miter/>
          </a:ln>
        </p:spPr>
        <p:txBody>
          <a:bodyPr/>
          <a:lstStyle/>
          <a:p>
            <a:endParaRPr lang="sv-SE"/>
          </a:p>
        </p:txBody>
      </p:sp>
      <p:grpSp>
        <p:nvGrpSpPr>
          <p:cNvPr id="27" name="Bild 22">
            <a:extLst>
              <a:ext uri="{FF2B5EF4-FFF2-40B4-BE49-F238E27FC236}">
                <a16:creationId xmlns:a16="http://schemas.microsoft.com/office/drawing/2014/main" id="{EA82AF5A-DB32-026C-FF5D-3FA60D5A8A70}"/>
              </a:ext>
              <a:ext uri="{C183D7F6-B498-43B3-948B-1728B52AA6E4}">
                <adec:decorative xmlns:adec="http://schemas.microsoft.com/office/drawing/2017/decorative" val="1"/>
              </a:ext>
            </a:extLst>
          </p:cNvPr>
          <p:cNvGrpSpPr/>
          <p:nvPr/>
        </p:nvGrpSpPr>
        <p:grpSpPr>
          <a:xfrm>
            <a:off x="6352836" y="3759903"/>
            <a:ext cx="431415" cy="405236"/>
            <a:chOff x="6787176" y="2967227"/>
            <a:chExt cx="985487" cy="925687"/>
          </a:xfrm>
          <a:solidFill>
            <a:schemeClr val="accent5"/>
          </a:solidFill>
        </p:grpSpPr>
        <p:sp>
          <p:nvSpPr>
            <p:cNvPr id="28" name="Frihandsfigur: Form 27">
              <a:extLst>
                <a:ext uri="{FF2B5EF4-FFF2-40B4-BE49-F238E27FC236}">
                  <a16:creationId xmlns:a16="http://schemas.microsoft.com/office/drawing/2014/main" id="{B94A435D-48ED-E10D-C08E-199122661BCD}"/>
                </a:ext>
              </a:extLst>
            </p:cNvPr>
            <p:cNvSpPr/>
            <p:nvPr/>
          </p:nvSpPr>
          <p:spPr>
            <a:xfrm>
              <a:off x="6787176" y="2967227"/>
              <a:ext cx="985487" cy="925687"/>
            </a:xfrm>
            <a:custGeom>
              <a:avLst/>
              <a:gdLst>
                <a:gd name="csX0" fmla="*/ 977413 w 985487"/>
                <a:gd name="csY0" fmla="*/ 323755 h 925687"/>
                <a:gd name="csX1" fmla="*/ 839872 w 985487"/>
                <a:gd name="csY1" fmla="*/ 267367 h 925687"/>
                <a:gd name="csX2" fmla="*/ 775673 w 985487"/>
                <a:gd name="csY2" fmla="*/ 378714 h 925687"/>
                <a:gd name="csX3" fmla="*/ 606700 w 985487"/>
                <a:gd name="csY3" fmla="*/ 449485 h 925687"/>
                <a:gd name="csX4" fmla="*/ 518975 w 985487"/>
                <a:gd name="csY4" fmla="*/ 387858 h 925687"/>
                <a:gd name="csX5" fmla="*/ 518975 w 985487"/>
                <a:gd name="csY5" fmla="*/ 205740 h 925687"/>
                <a:gd name="csX6" fmla="*/ 597556 w 985487"/>
                <a:gd name="csY6" fmla="*/ 104870 h 925687"/>
                <a:gd name="csX7" fmla="*/ 492781 w 985487"/>
                <a:gd name="csY7" fmla="*/ 0 h 925687"/>
                <a:gd name="csX8" fmla="*/ 492781 w 985487"/>
                <a:gd name="csY8" fmla="*/ 0 h 925687"/>
                <a:gd name="csX9" fmla="*/ 388006 w 985487"/>
                <a:gd name="csY9" fmla="*/ 104870 h 925687"/>
                <a:gd name="csX10" fmla="*/ 466587 w 985487"/>
                <a:gd name="csY10" fmla="*/ 205740 h 925687"/>
                <a:gd name="csX11" fmla="*/ 466587 w 985487"/>
                <a:gd name="csY11" fmla="*/ 386620 h 925687"/>
                <a:gd name="csX12" fmla="*/ 378862 w 985487"/>
                <a:gd name="csY12" fmla="*/ 448247 h 925687"/>
                <a:gd name="csX13" fmla="*/ 209888 w 985487"/>
                <a:gd name="csY13" fmla="*/ 377476 h 925687"/>
                <a:gd name="csX14" fmla="*/ 145690 w 985487"/>
                <a:gd name="csY14" fmla="*/ 266129 h 925687"/>
                <a:gd name="csX15" fmla="*/ 8149 w 985487"/>
                <a:gd name="csY15" fmla="*/ 322517 h 925687"/>
                <a:gd name="csX16" fmla="*/ 64442 w 985487"/>
                <a:gd name="csY16" fmla="*/ 460153 h 925687"/>
                <a:gd name="csX17" fmla="*/ 187600 w 985487"/>
                <a:gd name="csY17" fmla="*/ 426053 h 925687"/>
                <a:gd name="csX18" fmla="*/ 360479 w 985487"/>
                <a:gd name="csY18" fmla="*/ 496824 h 925687"/>
                <a:gd name="csX19" fmla="*/ 359145 w 985487"/>
                <a:gd name="csY19" fmla="*/ 513874 h 925687"/>
                <a:gd name="csX20" fmla="*/ 385339 w 985487"/>
                <a:gd name="csY20" fmla="*/ 592455 h 925687"/>
                <a:gd name="csX21" fmla="*/ 249131 w 985487"/>
                <a:gd name="csY21" fmla="*/ 730091 h 925687"/>
                <a:gd name="csX22" fmla="*/ 122068 w 985487"/>
                <a:gd name="csY22" fmla="*/ 745808 h 925687"/>
                <a:gd name="csX23" fmla="*/ 122068 w 985487"/>
                <a:gd name="csY23" fmla="*/ 893921 h 925687"/>
                <a:gd name="csX24" fmla="*/ 270087 w 985487"/>
                <a:gd name="csY24" fmla="*/ 893921 h 925687"/>
                <a:gd name="csX25" fmla="*/ 285803 w 985487"/>
                <a:gd name="csY25" fmla="*/ 766858 h 925687"/>
                <a:gd name="csX26" fmla="*/ 424677 w 985487"/>
                <a:gd name="csY26" fmla="*/ 627983 h 925687"/>
                <a:gd name="csX27" fmla="*/ 490209 w 985487"/>
                <a:gd name="csY27" fmla="*/ 646367 h 925687"/>
                <a:gd name="csX28" fmla="*/ 495448 w 985487"/>
                <a:gd name="csY28" fmla="*/ 646367 h 925687"/>
                <a:gd name="csX29" fmla="*/ 560980 w 985487"/>
                <a:gd name="csY29" fmla="*/ 627983 h 925687"/>
                <a:gd name="csX30" fmla="*/ 699854 w 985487"/>
                <a:gd name="csY30" fmla="*/ 766858 h 925687"/>
                <a:gd name="csX31" fmla="*/ 715571 w 985487"/>
                <a:gd name="csY31" fmla="*/ 895255 h 925687"/>
                <a:gd name="csX32" fmla="*/ 863589 w 985487"/>
                <a:gd name="csY32" fmla="*/ 895255 h 925687"/>
                <a:gd name="csX33" fmla="*/ 863589 w 985487"/>
                <a:gd name="csY33" fmla="*/ 747141 h 925687"/>
                <a:gd name="csX34" fmla="*/ 736526 w 985487"/>
                <a:gd name="csY34" fmla="*/ 731425 h 925687"/>
                <a:gd name="csX35" fmla="*/ 600318 w 985487"/>
                <a:gd name="csY35" fmla="*/ 593789 h 925687"/>
                <a:gd name="csX36" fmla="*/ 626512 w 985487"/>
                <a:gd name="csY36" fmla="*/ 515207 h 925687"/>
                <a:gd name="csX37" fmla="*/ 625179 w 985487"/>
                <a:gd name="csY37" fmla="*/ 498158 h 925687"/>
                <a:gd name="csX38" fmla="*/ 798057 w 985487"/>
                <a:gd name="csY38" fmla="*/ 427387 h 925687"/>
                <a:gd name="csX39" fmla="*/ 921215 w 985487"/>
                <a:gd name="csY39" fmla="*/ 461486 h 925687"/>
                <a:gd name="csX40" fmla="*/ 977508 w 985487"/>
                <a:gd name="csY40" fmla="*/ 323850 h 925687"/>
                <a:gd name="csX41" fmla="*/ 977508 w 985487"/>
                <a:gd name="csY41" fmla="*/ 323850 h 9256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985487" h="925687">
                  <a:moveTo>
                    <a:pt x="977413" y="323755"/>
                  </a:moveTo>
                  <a:cubicBezTo>
                    <a:pt x="955124" y="270034"/>
                    <a:pt x="893593" y="245174"/>
                    <a:pt x="839872" y="267367"/>
                  </a:cubicBezTo>
                  <a:cubicBezTo>
                    <a:pt x="795295" y="285750"/>
                    <a:pt x="769101" y="332899"/>
                    <a:pt x="775673" y="378714"/>
                  </a:cubicBezTo>
                  <a:lnTo>
                    <a:pt x="606700" y="449485"/>
                  </a:lnTo>
                  <a:cubicBezTo>
                    <a:pt x="588317" y="418052"/>
                    <a:pt x="555646" y="394430"/>
                    <a:pt x="518975" y="387858"/>
                  </a:cubicBezTo>
                  <a:lnTo>
                    <a:pt x="518975" y="205740"/>
                  </a:lnTo>
                  <a:cubicBezTo>
                    <a:pt x="563552" y="193929"/>
                    <a:pt x="597556" y="153353"/>
                    <a:pt x="597556" y="104870"/>
                  </a:cubicBezTo>
                  <a:cubicBezTo>
                    <a:pt x="597556" y="47244"/>
                    <a:pt x="550407" y="0"/>
                    <a:pt x="492781" y="0"/>
                  </a:cubicBezTo>
                  <a:lnTo>
                    <a:pt x="492781" y="0"/>
                  </a:lnTo>
                  <a:cubicBezTo>
                    <a:pt x="435155" y="0"/>
                    <a:pt x="388006" y="47149"/>
                    <a:pt x="388006" y="104870"/>
                  </a:cubicBezTo>
                  <a:cubicBezTo>
                    <a:pt x="388006" y="153353"/>
                    <a:pt x="422105" y="194024"/>
                    <a:pt x="466587" y="205740"/>
                  </a:cubicBezTo>
                  <a:lnTo>
                    <a:pt x="466587" y="386620"/>
                  </a:lnTo>
                  <a:cubicBezTo>
                    <a:pt x="428582" y="393192"/>
                    <a:pt x="397150" y="416719"/>
                    <a:pt x="378862" y="448247"/>
                  </a:cubicBezTo>
                  <a:lnTo>
                    <a:pt x="209888" y="377476"/>
                  </a:lnTo>
                  <a:cubicBezTo>
                    <a:pt x="216461" y="331661"/>
                    <a:pt x="191505" y="284417"/>
                    <a:pt x="145690" y="266129"/>
                  </a:cubicBezTo>
                  <a:cubicBezTo>
                    <a:pt x="91969" y="243840"/>
                    <a:pt x="30437" y="268796"/>
                    <a:pt x="8149" y="322517"/>
                  </a:cubicBezTo>
                  <a:cubicBezTo>
                    <a:pt x="-14140" y="376238"/>
                    <a:pt x="10816" y="437864"/>
                    <a:pt x="64442" y="460153"/>
                  </a:cubicBezTo>
                  <a:cubicBezTo>
                    <a:pt x="109019" y="478536"/>
                    <a:pt x="160073" y="464058"/>
                    <a:pt x="187600" y="426053"/>
                  </a:cubicBezTo>
                  <a:lnTo>
                    <a:pt x="360479" y="496824"/>
                  </a:lnTo>
                  <a:cubicBezTo>
                    <a:pt x="359145" y="502063"/>
                    <a:pt x="359145" y="508635"/>
                    <a:pt x="359145" y="513874"/>
                  </a:cubicBezTo>
                  <a:cubicBezTo>
                    <a:pt x="359145" y="542735"/>
                    <a:pt x="368289" y="570262"/>
                    <a:pt x="385339" y="592455"/>
                  </a:cubicBezTo>
                  <a:lnTo>
                    <a:pt x="249131" y="730091"/>
                  </a:lnTo>
                  <a:cubicBezTo>
                    <a:pt x="208555" y="706469"/>
                    <a:pt x="156072" y="711708"/>
                    <a:pt x="122068" y="745808"/>
                  </a:cubicBezTo>
                  <a:cubicBezTo>
                    <a:pt x="81491" y="786384"/>
                    <a:pt x="81491" y="853250"/>
                    <a:pt x="122068" y="893921"/>
                  </a:cubicBezTo>
                  <a:cubicBezTo>
                    <a:pt x="162645" y="934498"/>
                    <a:pt x="229510" y="934498"/>
                    <a:pt x="270087" y="893921"/>
                  </a:cubicBezTo>
                  <a:cubicBezTo>
                    <a:pt x="304186" y="859822"/>
                    <a:pt x="309425" y="807434"/>
                    <a:pt x="285803" y="766858"/>
                  </a:cubicBezTo>
                  <a:lnTo>
                    <a:pt x="424677" y="627983"/>
                  </a:lnTo>
                  <a:cubicBezTo>
                    <a:pt x="444299" y="639794"/>
                    <a:pt x="466587" y="646367"/>
                    <a:pt x="490209" y="646367"/>
                  </a:cubicBezTo>
                  <a:lnTo>
                    <a:pt x="495448" y="646367"/>
                  </a:lnTo>
                  <a:cubicBezTo>
                    <a:pt x="519070" y="646367"/>
                    <a:pt x="541263" y="639794"/>
                    <a:pt x="560980" y="627983"/>
                  </a:cubicBezTo>
                  <a:lnTo>
                    <a:pt x="699854" y="766858"/>
                  </a:lnTo>
                  <a:cubicBezTo>
                    <a:pt x="676232" y="807434"/>
                    <a:pt x="681471" y="859917"/>
                    <a:pt x="715571" y="895255"/>
                  </a:cubicBezTo>
                  <a:cubicBezTo>
                    <a:pt x="756147" y="935831"/>
                    <a:pt x="823013" y="935831"/>
                    <a:pt x="863589" y="895255"/>
                  </a:cubicBezTo>
                  <a:cubicBezTo>
                    <a:pt x="904166" y="854678"/>
                    <a:pt x="904166" y="787813"/>
                    <a:pt x="863589" y="747141"/>
                  </a:cubicBezTo>
                  <a:cubicBezTo>
                    <a:pt x="829490" y="713042"/>
                    <a:pt x="777102" y="707803"/>
                    <a:pt x="736526" y="731425"/>
                  </a:cubicBezTo>
                  <a:lnTo>
                    <a:pt x="600318" y="593789"/>
                  </a:lnTo>
                  <a:cubicBezTo>
                    <a:pt x="617368" y="571500"/>
                    <a:pt x="626512" y="545306"/>
                    <a:pt x="626512" y="515207"/>
                  </a:cubicBezTo>
                  <a:cubicBezTo>
                    <a:pt x="626512" y="509969"/>
                    <a:pt x="626512" y="503396"/>
                    <a:pt x="625179" y="498158"/>
                  </a:cubicBezTo>
                  <a:lnTo>
                    <a:pt x="798057" y="427387"/>
                  </a:lnTo>
                  <a:cubicBezTo>
                    <a:pt x="825584" y="464058"/>
                    <a:pt x="876638" y="479774"/>
                    <a:pt x="921215" y="461486"/>
                  </a:cubicBezTo>
                  <a:cubicBezTo>
                    <a:pt x="973603" y="437864"/>
                    <a:pt x="999797" y="377666"/>
                    <a:pt x="977508" y="323850"/>
                  </a:cubicBezTo>
                  <a:lnTo>
                    <a:pt x="977508" y="323850"/>
                  </a:lnTo>
                  <a:close/>
                </a:path>
              </a:pathLst>
            </a:custGeom>
            <a:grpFill/>
            <a:ln w="9525" cap="flat">
              <a:noFill/>
              <a:prstDash val="solid"/>
              <a:miter/>
            </a:ln>
          </p:spPr>
          <p:txBody>
            <a:bodyPr/>
            <a:lstStyle/>
            <a:p>
              <a:endParaRPr lang="sv-SE"/>
            </a:p>
          </p:txBody>
        </p:sp>
        <p:sp>
          <p:nvSpPr>
            <p:cNvPr id="29" name="Frihandsfigur: Form 28">
              <a:extLst>
                <a:ext uri="{FF2B5EF4-FFF2-40B4-BE49-F238E27FC236}">
                  <a16:creationId xmlns:a16="http://schemas.microsoft.com/office/drawing/2014/main" id="{104E45DD-48E4-9603-DD76-3A2D3AE3A09C}"/>
                </a:ext>
              </a:extLst>
            </p:cNvPr>
            <p:cNvSpPr/>
            <p:nvPr/>
          </p:nvSpPr>
          <p:spPr>
            <a:xfrm>
              <a:off x="7144702" y="3349560"/>
              <a:ext cx="270319" cy="270319"/>
            </a:xfrm>
            <a:custGeom>
              <a:avLst/>
              <a:gdLst>
                <a:gd name="csX0" fmla="*/ 0 w 270319"/>
                <a:gd name="csY0" fmla="*/ 135160 h 270319"/>
                <a:gd name="csX1" fmla="*/ 135160 w 270319"/>
                <a:gd name="csY1" fmla="*/ 0 h 270319"/>
                <a:gd name="csX2" fmla="*/ 270320 w 270319"/>
                <a:gd name="csY2" fmla="*/ 135160 h 270319"/>
                <a:gd name="csX3" fmla="*/ 135160 w 270319"/>
                <a:gd name="csY3" fmla="*/ 270320 h 270319"/>
                <a:gd name="csX4" fmla="*/ 0 w 270319"/>
                <a:gd name="csY4" fmla="*/ 135160 h 270319"/>
                <a:gd name="csX5" fmla="*/ 0 w 270319"/>
                <a:gd name="csY5" fmla="*/ 135160 h 270319"/>
              </a:gdLst>
              <a:ahLst/>
              <a:cxnLst>
                <a:cxn ang="0">
                  <a:pos x="csX0" y="csY0"/>
                </a:cxn>
                <a:cxn ang="0">
                  <a:pos x="csX1" y="csY1"/>
                </a:cxn>
                <a:cxn ang="0">
                  <a:pos x="csX2" y="csY2"/>
                </a:cxn>
                <a:cxn ang="0">
                  <a:pos x="csX3" y="csY3"/>
                </a:cxn>
                <a:cxn ang="0">
                  <a:pos x="csX4" y="csY4"/>
                </a:cxn>
                <a:cxn ang="0">
                  <a:pos x="csX5" y="csY5"/>
                </a:cxn>
              </a:cxnLst>
              <a:rect l="l" t="t" r="r" b="b"/>
              <a:pathLst>
                <a:path w="270319" h="270319">
                  <a:moveTo>
                    <a:pt x="0" y="135160"/>
                  </a:moveTo>
                  <a:cubicBezTo>
                    <a:pt x="0" y="60484"/>
                    <a:pt x="60484" y="0"/>
                    <a:pt x="135160" y="0"/>
                  </a:cubicBezTo>
                  <a:cubicBezTo>
                    <a:pt x="209836" y="0"/>
                    <a:pt x="270320" y="60484"/>
                    <a:pt x="270320" y="135160"/>
                  </a:cubicBezTo>
                  <a:cubicBezTo>
                    <a:pt x="270320" y="209836"/>
                    <a:pt x="209836" y="270320"/>
                    <a:pt x="135160" y="270320"/>
                  </a:cubicBezTo>
                  <a:cubicBezTo>
                    <a:pt x="60484" y="270320"/>
                    <a:pt x="0" y="209836"/>
                    <a:pt x="0" y="135160"/>
                  </a:cubicBezTo>
                  <a:lnTo>
                    <a:pt x="0" y="135160"/>
                  </a:lnTo>
                  <a:close/>
                </a:path>
              </a:pathLst>
            </a:custGeom>
            <a:grpFill/>
            <a:ln w="9525" cap="flat">
              <a:noFill/>
              <a:prstDash val="solid"/>
              <a:miter/>
            </a:ln>
          </p:spPr>
          <p:txBody>
            <a:bodyPr/>
            <a:lstStyle/>
            <a:p>
              <a:endParaRPr lang="sv-SE"/>
            </a:p>
          </p:txBody>
        </p:sp>
      </p:grpSp>
      <p:sp>
        <p:nvSpPr>
          <p:cNvPr id="32" name="Platshållare för text 3">
            <a:extLst>
              <a:ext uri="{FF2B5EF4-FFF2-40B4-BE49-F238E27FC236}">
                <a16:creationId xmlns:a16="http://schemas.microsoft.com/office/drawing/2014/main" id="{DBAD8EE2-AE00-824C-D508-A990A3283C7B}"/>
              </a:ext>
            </a:extLst>
          </p:cNvPr>
          <p:cNvSpPr txBox="1">
            <a:spLocks/>
          </p:cNvSpPr>
          <p:nvPr/>
        </p:nvSpPr>
        <p:spPr>
          <a:xfrm>
            <a:off x="6912205" y="4177965"/>
            <a:ext cx="2733845" cy="141919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spcBef>
                <a:spcPts val="200"/>
              </a:spcBef>
            </a:pPr>
            <a:r>
              <a:rPr lang="sv-SE" sz="1400" dirty="0">
                <a:solidFill>
                  <a:schemeClr val="bg1"/>
                </a:solidFill>
              </a:rPr>
              <a:t>Cyberkrishanteringsmyndighet</a:t>
            </a:r>
          </a:p>
          <a:p>
            <a:pPr marL="108000" indent="-108000">
              <a:spcBef>
                <a:spcPts val="200"/>
              </a:spcBef>
            </a:pPr>
            <a:r>
              <a:rPr lang="sv-SE" sz="1400" dirty="0">
                <a:solidFill>
                  <a:schemeClr val="bg1"/>
                </a:solidFill>
              </a:rPr>
              <a:t>EU-</a:t>
            </a:r>
            <a:r>
              <a:rPr lang="sv-SE" sz="1400" dirty="0" err="1">
                <a:solidFill>
                  <a:schemeClr val="bg1"/>
                </a:solidFill>
              </a:rPr>
              <a:t>CyCLONe</a:t>
            </a:r>
            <a:endParaRPr lang="sv-SE" sz="1400" dirty="0">
              <a:solidFill>
                <a:schemeClr val="bg1"/>
              </a:solidFill>
            </a:endParaRPr>
          </a:p>
          <a:p>
            <a:pPr marL="108000" indent="-108000">
              <a:spcBef>
                <a:spcPts val="200"/>
              </a:spcBef>
            </a:pPr>
            <a:r>
              <a:rPr lang="sv-SE" sz="1400" dirty="0">
                <a:solidFill>
                  <a:schemeClr val="bg1"/>
                </a:solidFill>
              </a:rPr>
              <a:t>Europeisk sårbarhetsdatabas </a:t>
            </a:r>
          </a:p>
          <a:p>
            <a:pPr marL="108000" indent="-108000">
              <a:spcBef>
                <a:spcPts val="200"/>
              </a:spcBef>
            </a:pPr>
            <a:r>
              <a:rPr lang="sv-SE" sz="1400" dirty="0">
                <a:solidFill>
                  <a:schemeClr val="bg1"/>
                </a:solidFill>
              </a:rPr>
              <a:t>Säkerhet i leveranskedjan</a:t>
            </a:r>
          </a:p>
          <a:p>
            <a:pPr marL="108000" indent="-108000">
              <a:spcBef>
                <a:spcPts val="200"/>
              </a:spcBef>
            </a:pPr>
            <a:r>
              <a:rPr lang="sv-SE" sz="1400" dirty="0">
                <a:solidFill>
                  <a:schemeClr val="bg1"/>
                </a:solidFill>
              </a:rPr>
              <a:t>Ledningens ansvar</a:t>
            </a:r>
          </a:p>
        </p:txBody>
      </p:sp>
      <p:sp>
        <p:nvSpPr>
          <p:cNvPr id="13" name="Rektangel 12">
            <a:extLst>
              <a:ext uri="{FF2B5EF4-FFF2-40B4-BE49-F238E27FC236}">
                <a16:creationId xmlns:a16="http://schemas.microsoft.com/office/drawing/2014/main" id="{9B897085-2342-39C0-AD07-428409D8535D}"/>
              </a:ext>
              <a:ext uri="{C183D7F6-B498-43B3-948B-1728B52AA6E4}">
                <adec:decorative xmlns:adec="http://schemas.microsoft.com/office/drawing/2017/decorative" val="1"/>
              </a:ext>
            </a:extLst>
          </p:cNvPr>
          <p:cNvSpPr/>
          <p:nvPr/>
        </p:nvSpPr>
        <p:spPr>
          <a:xfrm>
            <a:off x="1393825" y="1714500"/>
            <a:ext cx="9424988" cy="17830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86723007-CF6C-432F-D09C-23D8C54F14B8}"/>
              </a:ext>
              <a:ext uri="{C183D7F6-B498-43B3-948B-1728B52AA6E4}">
                <adec:decorative xmlns:adec="http://schemas.microsoft.com/office/drawing/2017/decorative" val="1"/>
              </a:ext>
            </a:extLst>
          </p:cNvPr>
          <p:cNvSpPr txBox="1"/>
          <p:nvPr/>
        </p:nvSpPr>
        <p:spPr>
          <a:xfrm>
            <a:off x="2143354" y="1903335"/>
            <a:ext cx="6096000" cy="400110"/>
          </a:xfrm>
          <a:prstGeom prst="rect">
            <a:avLst/>
          </a:prstGeom>
          <a:noFill/>
        </p:spPr>
        <p:txBody>
          <a:bodyPr wrap="square">
            <a:spAutoFit/>
          </a:bodyPr>
          <a:lstStyle/>
          <a:p>
            <a:r>
              <a:rPr lang="sv-SE" sz="2000" b="1" dirty="0">
                <a:solidFill>
                  <a:schemeClr val="bg1"/>
                </a:solidFill>
                <a:latin typeface="+mn-lt"/>
              </a:rPr>
              <a:t>Gemensamt för direktiven</a:t>
            </a:r>
          </a:p>
        </p:txBody>
      </p:sp>
      <p:sp>
        <p:nvSpPr>
          <p:cNvPr id="25" name="Frihandsfigur: Form 24">
            <a:extLst>
              <a:ext uri="{FF2B5EF4-FFF2-40B4-BE49-F238E27FC236}">
                <a16:creationId xmlns:a16="http://schemas.microsoft.com/office/drawing/2014/main" id="{FDA15E80-E051-925B-008B-9DA68405B6C3}"/>
              </a:ext>
              <a:ext uri="{C183D7F6-B498-43B3-948B-1728B52AA6E4}">
                <adec:decorative xmlns:adec="http://schemas.microsoft.com/office/drawing/2017/decorative" val="1"/>
              </a:ext>
            </a:extLst>
          </p:cNvPr>
          <p:cNvSpPr/>
          <p:nvPr/>
        </p:nvSpPr>
        <p:spPr>
          <a:xfrm>
            <a:off x="1650499" y="1903605"/>
            <a:ext cx="388620" cy="414598"/>
          </a:xfrm>
          <a:custGeom>
            <a:avLst/>
            <a:gdLst>
              <a:gd name="csX0" fmla="*/ 817531 w 887729"/>
              <a:gd name="csY0" fmla="*/ 586359 h 947070"/>
              <a:gd name="csX1" fmla="*/ 654749 w 887729"/>
              <a:gd name="csY1" fmla="*/ 819436 h 947070"/>
              <a:gd name="csX2" fmla="*/ 477203 w 887729"/>
              <a:gd name="csY2" fmla="*/ 939641 h 947070"/>
              <a:gd name="csX3" fmla="*/ 410623 w 887729"/>
              <a:gd name="csY3" fmla="*/ 939641 h 947070"/>
              <a:gd name="csX4" fmla="*/ 216408 w 887729"/>
              <a:gd name="csY4" fmla="*/ 802767 h 947070"/>
              <a:gd name="csX5" fmla="*/ 62865 w 887729"/>
              <a:gd name="csY5" fmla="*/ 564166 h 947070"/>
              <a:gd name="csX6" fmla="*/ 0 w 887729"/>
              <a:gd name="csY6" fmla="*/ 236792 h 947070"/>
              <a:gd name="csX7" fmla="*/ 14764 w 887729"/>
              <a:gd name="csY7" fmla="*/ 186881 h 947070"/>
              <a:gd name="csX8" fmla="*/ 55436 w 887729"/>
              <a:gd name="csY8" fmla="*/ 155448 h 947070"/>
              <a:gd name="csX9" fmla="*/ 410623 w 887729"/>
              <a:gd name="csY9" fmla="*/ 7429 h 947070"/>
              <a:gd name="csX10" fmla="*/ 477203 w 887729"/>
              <a:gd name="csY10" fmla="*/ 7429 h 947070"/>
              <a:gd name="csX11" fmla="*/ 832295 w 887729"/>
              <a:gd name="csY11" fmla="*/ 155353 h 947070"/>
              <a:gd name="csX12" fmla="*/ 872966 w 887729"/>
              <a:gd name="csY12" fmla="*/ 186785 h 947070"/>
              <a:gd name="csX13" fmla="*/ 887730 w 887729"/>
              <a:gd name="csY13" fmla="*/ 236696 h 947070"/>
              <a:gd name="csX14" fmla="*/ 817436 w 887729"/>
              <a:gd name="csY14" fmla="*/ 586264 h 947070"/>
              <a:gd name="csX15" fmla="*/ 669512 w 887729"/>
              <a:gd name="csY15" fmla="*/ 614077 h 947070"/>
              <a:gd name="csX16" fmla="*/ 769430 w 887729"/>
              <a:gd name="csY16" fmla="*/ 257080 h 947070"/>
              <a:gd name="csX17" fmla="*/ 443865 w 887729"/>
              <a:gd name="csY17" fmla="*/ 120206 h 947070"/>
              <a:gd name="csX18" fmla="*/ 443865 w 887729"/>
              <a:gd name="csY18" fmla="*/ 824865 h 947070"/>
              <a:gd name="csX19" fmla="*/ 669512 w 887729"/>
              <a:gd name="csY19" fmla="*/ 613982 h 9470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887729" h="947070">
                <a:moveTo>
                  <a:pt x="817531" y="586359"/>
                </a:moveTo>
                <a:cubicBezTo>
                  <a:pt x="776859" y="675132"/>
                  <a:pt x="722567" y="752856"/>
                  <a:pt x="654749" y="819436"/>
                </a:cubicBezTo>
                <a:cubicBezTo>
                  <a:pt x="598075" y="874967"/>
                  <a:pt x="538829" y="914972"/>
                  <a:pt x="477203" y="939641"/>
                </a:cubicBezTo>
                <a:cubicBezTo>
                  <a:pt x="455009" y="949547"/>
                  <a:pt x="432816" y="949547"/>
                  <a:pt x="410623" y="939641"/>
                </a:cubicBezTo>
                <a:cubicBezTo>
                  <a:pt x="340328" y="911257"/>
                  <a:pt x="275558" y="865632"/>
                  <a:pt x="216408" y="802767"/>
                </a:cubicBezTo>
                <a:cubicBezTo>
                  <a:pt x="151067" y="734949"/>
                  <a:pt x="99917" y="655415"/>
                  <a:pt x="62865" y="564166"/>
                </a:cubicBezTo>
                <a:cubicBezTo>
                  <a:pt x="20955" y="461772"/>
                  <a:pt x="0" y="352616"/>
                  <a:pt x="0" y="236792"/>
                </a:cubicBezTo>
                <a:cubicBezTo>
                  <a:pt x="0" y="218313"/>
                  <a:pt x="4953" y="201644"/>
                  <a:pt x="14764" y="186881"/>
                </a:cubicBezTo>
                <a:cubicBezTo>
                  <a:pt x="24670" y="172117"/>
                  <a:pt x="38195" y="161639"/>
                  <a:pt x="55436" y="155448"/>
                </a:cubicBezTo>
                <a:lnTo>
                  <a:pt x="410623" y="7429"/>
                </a:lnTo>
                <a:cubicBezTo>
                  <a:pt x="432816" y="-2477"/>
                  <a:pt x="455009" y="-2477"/>
                  <a:pt x="477203" y="7429"/>
                </a:cubicBezTo>
                <a:lnTo>
                  <a:pt x="832295" y="155353"/>
                </a:lnTo>
                <a:cubicBezTo>
                  <a:pt x="849535" y="161544"/>
                  <a:pt x="863156" y="172022"/>
                  <a:pt x="872966" y="186785"/>
                </a:cubicBezTo>
                <a:cubicBezTo>
                  <a:pt x="882872" y="201549"/>
                  <a:pt x="887730" y="218218"/>
                  <a:pt x="887730" y="236696"/>
                </a:cubicBezTo>
                <a:cubicBezTo>
                  <a:pt x="887730" y="363665"/>
                  <a:pt x="864299" y="480250"/>
                  <a:pt x="817436" y="586264"/>
                </a:cubicBezTo>
                <a:close/>
                <a:moveTo>
                  <a:pt x="669512" y="614077"/>
                </a:moveTo>
                <a:cubicBezTo>
                  <a:pt x="733615" y="509302"/>
                  <a:pt x="766953" y="390239"/>
                  <a:pt x="769430" y="257080"/>
                </a:cubicBezTo>
                <a:lnTo>
                  <a:pt x="443865" y="120206"/>
                </a:lnTo>
                <a:lnTo>
                  <a:pt x="443865" y="824865"/>
                </a:lnTo>
                <a:cubicBezTo>
                  <a:pt x="536353" y="779240"/>
                  <a:pt x="611600" y="708946"/>
                  <a:pt x="669512" y="613982"/>
                </a:cubicBezTo>
                <a:close/>
              </a:path>
            </a:pathLst>
          </a:custGeom>
          <a:solidFill>
            <a:schemeClr val="accent5"/>
          </a:solidFill>
          <a:ln w="9525" cap="flat">
            <a:noFill/>
            <a:prstDash val="solid"/>
            <a:miter/>
          </a:ln>
        </p:spPr>
        <p:txBody>
          <a:bodyPr/>
          <a:lstStyle/>
          <a:p>
            <a:endParaRPr lang="sv-SE"/>
          </a:p>
        </p:txBody>
      </p:sp>
      <p:sp>
        <p:nvSpPr>
          <p:cNvPr id="30" name="Platshållare för text 3">
            <a:extLst>
              <a:ext uri="{FF2B5EF4-FFF2-40B4-BE49-F238E27FC236}">
                <a16:creationId xmlns:a16="http://schemas.microsoft.com/office/drawing/2014/main" id="{FBCF6CA0-D95D-D4AC-E88D-F304A9D7800E}"/>
              </a:ext>
              <a:ext uri="{C183D7F6-B498-43B3-948B-1728B52AA6E4}">
                <adec:decorative xmlns:adec="http://schemas.microsoft.com/office/drawing/2017/decorative" val="1"/>
              </a:ext>
            </a:extLst>
          </p:cNvPr>
          <p:cNvSpPr txBox="1">
            <a:spLocks/>
          </p:cNvSpPr>
          <p:nvPr/>
        </p:nvSpPr>
        <p:spPr>
          <a:xfrm>
            <a:off x="2143354" y="2335626"/>
            <a:ext cx="2771546" cy="955502"/>
          </a:xfrm>
          <a:prstGeom prst="rec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fontAlgn="t">
              <a:spcBef>
                <a:spcPts val="0"/>
              </a:spcBef>
              <a:spcAft>
                <a:spcPts val="800"/>
              </a:spcAft>
            </a:pPr>
            <a:r>
              <a:rPr lang="sv-SE" sz="1400" dirty="0">
                <a:solidFill>
                  <a:schemeClr val="bg1"/>
                </a:solidFill>
              </a:rPr>
              <a:t>Identifiering av offentliga och </a:t>
            </a:r>
            <a:br>
              <a:rPr lang="sv-SE" sz="1400" dirty="0">
                <a:solidFill>
                  <a:schemeClr val="bg1"/>
                </a:solidFill>
              </a:rPr>
            </a:br>
            <a:r>
              <a:rPr lang="sv-SE" sz="1400" dirty="0">
                <a:solidFill>
                  <a:schemeClr val="bg1"/>
                </a:solidFill>
              </a:rPr>
              <a:t>privata aktörer som omfattas</a:t>
            </a:r>
          </a:p>
          <a:p>
            <a:pPr marL="108000" indent="-108000" fontAlgn="t">
              <a:spcBef>
                <a:spcPts val="0"/>
              </a:spcBef>
              <a:spcAft>
                <a:spcPts val="800"/>
              </a:spcAft>
            </a:pPr>
            <a:r>
              <a:rPr lang="sv-SE" sz="1400" dirty="0">
                <a:solidFill>
                  <a:schemeClr val="bg1"/>
                </a:solidFill>
              </a:rPr>
              <a:t>Krav på riskanalys</a:t>
            </a:r>
          </a:p>
        </p:txBody>
      </p:sp>
      <p:sp>
        <p:nvSpPr>
          <p:cNvPr id="33" name="Platshållare för text 3">
            <a:extLst>
              <a:ext uri="{FF2B5EF4-FFF2-40B4-BE49-F238E27FC236}">
                <a16:creationId xmlns:a16="http://schemas.microsoft.com/office/drawing/2014/main" id="{832E0AC4-1BD1-B6F3-2F1A-7F05868C48AF}"/>
              </a:ext>
              <a:ext uri="{C183D7F6-B498-43B3-948B-1728B52AA6E4}">
                <adec:decorative xmlns:adec="http://schemas.microsoft.com/office/drawing/2017/decorative" val="1"/>
              </a:ext>
            </a:extLst>
          </p:cNvPr>
          <p:cNvSpPr txBox="1">
            <a:spLocks/>
          </p:cNvSpPr>
          <p:nvPr/>
        </p:nvSpPr>
        <p:spPr>
          <a:xfrm>
            <a:off x="4998331" y="2335626"/>
            <a:ext cx="2007412" cy="955502"/>
          </a:xfrm>
          <a:prstGeom prst="rec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fontAlgn="t">
              <a:spcBef>
                <a:spcPts val="0"/>
              </a:spcBef>
              <a:spcAft>
                <a:spcPts val="800"/>
              </a:spcAft>
            </a:pPr>
            <a:r>
              <a:rPr lang="sv-SE" sz="1400" dirty="0">
                <a:solidFill>
                  <a:schemeClr val="bg1"/>
                </a:solidFill>
              </a:rPr>
              <a:t>Krav på åtgärder</a:t>
            </a:r>
          </a:p>
          <a:p>
            <a:pPr marL="108000" indent="-108000" fontAlgn="t">
              <a:spcBef>
                <a:spcPts val="0"/>
              </a:spcBef>
              <a:spcAft>
                <a:spcPts val="600"/>
              </a:spcAft>
            </a:pPr>
            <a:r>
              <a:rPr lang="sv-SE" sz="1400" dirty="0">
                <a:solidFill>
                  <a:schemeClr val="bg1"/>
                </a:solidFill>
              </a:rPr>
              <a:t>Incidentrapportering</a:t>
            </a:r>
          </a:p>
          <a:p>
            <a:pPr marL="108000" indent="-108000" fontAlgn="t">
              <a:spcBef>
                <a:spcPts val="0"/>
              </a:spcBef>
              <a:spcAft>
                <a:spcPts val="600"/>
              </a:spcAft>
            </a:pPr>
            <a:r>
              <a:rPr lang="sv-SE" sz="1400" dirty="0">
                <a:solidFill>
                  <a:schemeClr val="bg1"/>
                </a:solidFill>
              </a:rPr>
              <a:t>Tillsyn</a:t>
            </a:r>
          </a:p>
        </p:txBody>
      </p:sp>
      <p:sp>
        <p:nvSpPr>
          <p:cNvPr id="35" name="Platshållare för text 3">
            <a:extLst>
              <a:ext uri="{FF2B5EF4-FFF2-40B4-BE49-F238E27FC236}">
                <a16:creationId xmlns:a16="http://schemas.microsoft.com/office/drawing/2014/main" id="{C90718DB-1804-DF8A-D8B2-D534F19EED9D}"/>
              </a:ext>
              <a:ext uri="{C183D7F6-B498-43B3-948B-1728B52AA6E4}">
                <adec:decorative xmlns:adec="http://schemas.microsoft.com/office/drawing/2017/decorative" val="1"/>
              </a:ext>
            </a:extLst>
          </p:cNvPr>
          <p:cNvSpPr txBox="1">
            <a:spLocks/>
          </p:cNvSpPr>
          <p:nvPr/>
        </p:nvSpPr>
        <p:spPr>
          <a:xfrm>
            <a:off x="7210970" y="2335626"/>
            <a:ext cx="2359749" cy="955502"/>
          </a:xfrm>
          <a:prstGeom prst="rect">
            <a:avLst/>
          </a:prstGeom>
        </p:spPr>
        <p:txBody>
          <a:bodyPr numCol="1"/>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fontAlgn="t">
              <a:spcBef>
                <a:spcPts val="0"/>
              </a:spcBef>
              <a:spcAft>
                <a:spcPts val="600"/>
              </a:spcAft>
            </a:pPr>
            <a:r>
              <a:rPr lang="sv-SE" sz="1400" dirty="0">
                <a:solidFill>
                  <a:schemeClr val="bg1"/>
                </a:solidFill>
              </a:rPr>
              <a:t>Stärkt nationellt arbete</a:t>
            </a:r>
          </a:p>
          <a:p>
            <a:pPr marL="108000" indent="-108000" fontAlgn="t">
              <a:spcBef>
                <a:spcPts val="0"/>
              </a:spcBef>
              <a:spcAft>
                <a:spcPts val="600"/>
              </a:spcAft>
            </a:pPr>
            <a:r>
              <a:rPr lang="sv-SE" sz="1400" dirty="0">
                <a:solidFill>
                  <a:schemeClr val="bg1"/>
                </a:solidFill>
              </a:rPr>
              <a:t>Stärkt EU-samarbete</a:t>
            </a:r>
          </a:p>
          <a:p>
            <a:pPr marL="108000" indent="-108000" fontAlgn="t">
              <a:spcBef>
                <a:spcPts val="400"/>
              </a:spcBef>
            </a:pPr>
            <a:endParaRPr lang="sv-SE" sz="1400" dirty="0">
              <a:solidFill>
                <a:schemeClr val="bg1"/>
              </a:solidFill>
            </a:endParaRPr>
          </a:p>
        </p:txBody>
      </p:sp>
    </p:spTree>
    <p:extLst>
      <p:ext uri="{BB962C8B-B14F-4D97-AF65-F5344CB8AC3E}">
        <p14:creationId xmlns:p14="http://schemas.microsoft.com/office/powerpoint/2010/main" val="2957134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10" presetClass="entr" presetSubtype="0" fill="hold" grpId="0" nodeType="afterEffect">
                                  <p:stCondLst>
                                    <p:cond delay="2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200"/>
                            </p:stCondLst>
                            <p:childTnLst>
                              <p:par>
                                <p:cTn id="19" presetID="10" presetClass="entr" presetSubtype="0" fill="hold" grpId="0" nodeType="afterEffect">
                                  <p:stCondLst>
                                    <p:cond delay="2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0"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1BCC917D-4F61-433A-7091-2C9BBAED98D9}"/>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pic>
      <p:sp>
        <p:nvSpPr>
          <p:cNvPr id="5" name="Rubrik 4">
            <a:extLst>
              <a:ext uri="{FF2B5EF4-FFF2-40B4-BE49-F238E27FC236}">
                <a16:creationId xmlns:a16="http://schemas.microsoft.com/office/drawing/2014/main" id="{20EEA35C-4E9A-9EA2-D182-84CA8068EA85}"/>
              </a:ext>
            </a:extLst>
          </p:cNvPr>
          <p:cNvSpPr>
            <a:spLocks noGrp="1"/>
          </p:cNvSpPr>
          <p:nvPr>
            <p:ph type="title"/>
          </p:nvPr>
        </p:nvSpPr>
        <p:spPr>
          <a:xfrm>
            <a:off x="6275388" y="1011238"/>
            <a:ext cx="4675187" cy="879475"/>
          </a:xfrm>
        </p:spPr>
        <p:txBody>
          <a:bodyPr anchor="ctr"/>
          <a:lstStyle/>
          <a:p>
            <a:r>
              <a:rPr lang="sv-SE" dirty="0"/>
              <a:t>Huvuddragen i NIS2</a:t>
            </a:r>
          </a:p>
        </p:txBody>
      </p:sp>
      <p:sp>
        <p:nvSpPr>
          <p:cNvPr id="6" name="Platshållare för text 5">
            <a:extLst>
              <a:ext uri="{FF2B5EF4-FFF2-40B4-BE49-F238E27FC236}">
                <a16:creationId xmlns:a16="http://schemas.microsoft.com/office/drawing/2014/main" id="{DE0A2728-DCCD-52EF-9DEE-2D5BE3A2D852}"/>
              </a:ext>
            </a:extLst>
          </p:cNvPr>
          <p:cNvSpPr>
            <a:spLocks noGrp="1"/>
          </p:cNvSpPr>
          <p:nvPr>
            <p:ph type="body" sz="quarter" idx="13"/>
          </p:nvPr>
        </p:nvSpPr>
        <p:spPr>
          <a:xfrm>
            <a:off x="6275388" y="2014538"/>
            <a:ext cx="4675187" cy="4235450"/>
          </a:xfrm>
        </p:spPr>
        <p:txBody>
          <a:bodyPr/>
          <a:lstStyle/>
          <a:p>
            <a:r>
              <a:rPr lang="sv-SE" dirty="0"/>
              <a:t>Många omfattas</a:t>
            </a:r>
          </a:p>
          <a:p>
            <a:pPr lvl="1"/>
            <a:r>
              <a:rPr lang="sv-SE" dirty="0"/>
              <a:t>flera sektorer</a:t>
            </a:r>
          </a:p>
          <a:p>
            <a:pPr lvl="1"/>
            <a:r>
              <a:rPr lang="sv-SE" dirty="0"/>
              <a:t>hela organisationen</a:t>
            </a:r>
          </a:p>
          <a:p>
            <a:r>
              <a:rPr lang="sv-SE" dirty="0"/>
              <a:t>Skarpare krav</a:t>
            </a:r>
          </a:p>
          <a:p>
            <a:r>
              <a:rPr lang="sv-SE" dirty="0"/>
              <a:t>Ledningens ansvar</a:t>
            </a:r>
          </a:p>
          <a:p>
            <a:r>
              <a:rPr lang="sv-SE" dirty="0"/>
              <a:t>Ensad kravställning</a:t>
            </a:r>
          </a:p>
          <a:p>
            <a:r>
              <a:rPr lang="sv-SE" dirty="0"/>
              <a:t>Ensad incidentrapportering</a:t>
            </a:r>
          </a:p>
          <a:p>
            <a:r>
              <a:rPr lang="sv-SE" dirty="0"/>
              <a:t>Kraftigare sanktioner</a:t>
            </a:r>
          </a:p>
          <a:p>
            <a:r>
              <a:rPr lang="sv-SE" dirty="0"/>
              <a:t>Stärkt internationellt samarbete</a:t>
            </a:r>
          </a:p>
          <a:p>
            <a:endParaRPr lang="sv-SE" dirty="0"/>
          </a:p>
          <a:p>
            <a:endParaRPr lang="sv-SE" dirty="0"/>
          </a:p>
        </p:txBody>
      </p:sp>
    </p:spTree>
    <p:extLst>
      <p:ext uri="{BB962C8B-B14F-4D97-AF65-F5344CB8AC3E}">
        <p14:creationId xmlns:p14="http://schemas.microsoft.com/office/powerpoint/2010/main" val="226115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PT MCF_Ny">
  <a:themeElements>
    <a:clrScheme name="Myndigheten för civilt försvar">
      <a:dk1>
        <a:sysClr val="windowText" lastClr="000000"/>
      </a:dk1>
      <a:lt1>
        <a:sysClr val="window" lastClr="FFFFFF"/>
      </a:lt1>
      <a:dk2>
        <a:srgbClr val="061727"/>
      </a:dk2>
      <a:lt2>
        <a:srgbClr val="F8F5F3"/>
      </a:lt2>
      <a:accent1>
        <a:srgbClr val="0B233E"/>
      </a:accent1>
      <a:accent2>
        <a:srgbClr val="10335F"/>
      </a:accent2>
      <a:accent3>
        <a:srgbClr val="164A8C"/>
      </a:accent3>
      <a:accent4>
        <a:srgbClr val="CC4E13"/>
      </a:accent4>
      <a:accent5>
        <a:srgbClr val="FF832C"/>
      </a:accent5>
      <a:accent6>
        <a:srgbClr val="F6EFE9"/>
      </a:accent6>
      <a:hlink>
        <a:srgbClr val="164A8C"/>
      </a:hlink>
      <a:folHlink>
        <a:srgbClr val="164A8C"/>
      </a:folHlink>
    </a:clrScheme>
    <a:fontScheme name="MC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CF Gul">
      <a:srgbClr val="FED000"/>
    </a:custClr>
    <a:custClr name="MCF Röd">
      <a:srgbClr val="A2191F"/>
    </a:custClr>
    <a:custClr name="MCF Rosa">
      <a:srgbClr val="9F1853"/>
    </a:custClr>
    <a:custClr name="MCF Lila">
      <a:srgbClr val="5D28AF"/>
    </a:custClr>
    <a:custClr name="MCF Petrol">
      <a:srgbClr val="005D5D"/>
    </a:custClr>
    <a:custClr name="MCF Grön">
      <a:srgbClr val="0E6027"/>
    </a:custClr>
    <a:custClr name="MCF Grå">
      <a:srgbClr val="4D5358"/>
    </a:custClr>
    <a:custClr>
      <a:srgbClr val="FFFFFF"/>
    </a:custClr>
    <a:custClr>
      <a:srgbClr val="FFFFFF"/>
    </a:custClr>
    <a:custClr>
      <a:srgbClr val="FFFFFF"/>
    </a:custClr>
    <a:custClr name="MCF Gul 60%">
      <a:srgbClr val="FEEA66"/>
    </a:custClr>
    <a:custClr name="MCF Röd 60%">
      <a:srgbClr val="C77579"/>
    </a:custClr>
    <a:custClr name="MCF Rosa 60%">
      <a:srgbClr val="C57498"/>
    </a:custClr>
    <a:custClr name="MCF Lila 60%">
      <a:srgbClr val="9E7ECF"/>
    </a:custClr>
    <a:custClr name="MCF Petrol 60%">
      <a:srgbClr val="669E9E"/>
    </a:custClr>
    <a:custClr name="MCF Grön 60%">
      <a:srgbClr val="6EA07D"/>
    </a:custClr>
    <a:custClr name="MCF Grå 60%">
      <a:srgbClr val="94989B"/>
    </a:custClr>
    <a:custClr>
      <a:srgbClr val="FFFFFF"/>
    </a:custClr>
    <a:custClr>
      <a:srgbClr val="FFFFFF"/>
    </a:custClr>
    <a:custClr>
      <a:srgbClr val="FFFFFF"/>
    </a:custClr>
    <a:custClr name="MCF Gul 20%">
      <a:srgbClr val="FFFACC"/>
    </a:custClr>
    <a:custClr name="MCF Röd 20%">
      <a:srgbClr val="ECD1D2"/>
    </a:custClr>
    <a:custClr name="MCF Rosa 20%">
      <a:srgbClr val="ECD1DD"/>
    </a:custClr>
    <a:custClr name="MCF Lila 20%">
      <a:srgbClr val="DFD4EF"/>
    </a:custClr>
    <a:custClr name="MCF Petrol 20%">
      <a:srgbClr val="CCDFDF"/>
    </a:custClr>
    <a:custClr name="MCF Grön 20%">
      <a:srgbClr val="CFDFD4"/>
    </a:custClr>
    <a:custClr name="MCF Grå 20%">
      <a:srgbClr val="DBDDDE"/>
    </a:custClr>
    <a:custClr>
      <a:srgbClr val="FFFFFF"/>
    </a:custClr>
    <a:custClr>
      <a:srgbClr val="FFFFFF"/>
    </a:custClr>
    <a:custClr>
      <a:srgbClr val="FFFFFF"/>
    </a:custClr>
    <a:custClr name="MCF Gul 140%">
      <a:srgbClr val="987D00"/>
    </a:custClr>
    <a:custClr name="MCF Röd 140%">
      <a:srgbClr val="510D10"/>
    </a:custClr>
    <a:custClr name="MCF Rosa 140%">
      <a:srgbClr val="500C2A"/>
    </a:custClr>
    <a:custClr name="MCF Lila 140%">
      <a:srgbClr val="2F1458"/>
    </a:custClr>
    <a:custClr name="MCF Petrol 140%">
      <a:srgbClr val="002F2F"/>
    </a:custClr>
    <a:custClr name="MCF Grön 140%">
      <a:srgbClr val="073014"/>
    </a:custClr>
    <a:custClr name="MCF Grå 140%">
      <a:srgbClr val="272A2C"/>
    </a:custClr>
    <a:custClr>
      <a:srgbClr val="FFFFFF"/>
    </a:custClr>
    <a:custClr>
      <a:srgbClr val="FFFFFF"/>
    </a:custClr>
    <a:custClr>
      <a:srgbClr val="FFFFFF"/>
    </a:custClr>
    <a:custClr name="MCF Gul 120%">
      <a:srgbClr val="CBA600"/>
    </a:custClr>
    <a:custClr name="MCF Röd 120%">
      <a:srgbClr val="7A1317"/>
    </a:custClr>
    <a:custClr name="MCF Rosa120%">
      <a:srgbClr val="77123E"/>
    </a:custClr>
    <a:custClr name="MCF Lila 120%">
      <a:srgbClr val="461E83"/>
    </a:custClr>
    <a:custClr name="MCF Petrol 120%">
      <a:srgbClr val="004646"/>
    </a:custClr>
    <a:custClr name="MCF Grön 120%">
      <a:srgbClr val="0B481D"/>
    </a:custClr>
    <a:custClr name="MCF Grå 120%">
      <a:srgbClr val="3A3E42"/>
    </a:custClr>
    <a:custClr>
      <a:srgbClr val="FFFFFF"/>
    </a:custClr>
    <a:custClr>
      <a:srgbClr val="FFFFFF"/>
    </a:custClr>
    <a:custClr>
      <a:srgbClr val="FFFFFF"/>
    </a:custClr>
  </a:custClrLst>
  <a:extLst>
    <a:ext uri="{05A4C25C-085E-4340-85A3-A5531E510DB2}">
      <thm15:themeFamily xmlns:thm15="http://schemas.microsoft.com/office/thememl/2012/main" name="MCF sv nytt mönster.potx" id="{201A99B0-6E4C-45E6-BC9A-F26152A7EC9E}" vid="{A8D8CAB7-CD4B-4C88-9CA4-5D37D18E80D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CF Gul">
      <a:srgbClr val="FED000"/>
    </a:custClr>
    <a:custClr name="MCF Gul 80%">
      <a:srgbClr val="FED933"/>
    </a:custClr>
    <a:custClr name="MCF Gul 60%">
      <a:srgbClr val="FEEA66"/>
    </a:custClr>
    <a:custClr name="MCF Gul 40%">
      <a:srgbClr val="FFF599"/>
    </a:custClr>
    <a:custClr name="MCF Gul 20%">
      <a:srgbClr val="FFFACC"/>
    </a:custClr>
    <a:custClr name="MCF Gul 140%">
      <a:srgbClr val="987D00"/>
    </a:custClr>
    <a:custClr name="MCF Gul 120%">
      <a:srgbClr val="CBA600"/>
    </a:custClr>
    <a:custClr name="MCF Röd">
      <a:srgbClr val="A2191F"/>
    </a:custClr>
    <a:custClr name="MCF Röd 80%">
      <a:srgbClr val="B5474C"/>
    </a:custClr>
    <a:custClr name="MCF Röd 60%">
      <a:srgbClr val="C77579"/>
    </a:custClr>
    <a:custClr name="MCF Röd 40%">
      <a:srgbClr val="DAA3A5"/>
    </a:custClr>
    <a:custClr name="MCF Röd 20%">
      <a:srgbClr val="ECD1D2"/>
    </a:custClr>
    <a:custClr name="MCF Röd 120%">
      <a:srgbClr val="7A1317"/>
    </a:custClr>
    <a:custClr name="MCF Röd 140%">
      <a:srgbClr val="510D10"/>
    </a:custClr>
    <a:custClr name="MCF Rosa">
      <a:srgbClr val="9F1853"/>
    </a:custClr>
    <a:custClr name="MCF Rosa 80%">
      <a:srgbClr val="B24675"/>
    </a:custClr>
    <a:custClr name="MCF Rosa 60%">
      <a:srgbClr val="C57498"/>
    </a:custClr>
    <a:custClr name="MCF Rosa 40%">
      <a:srgbClr val="D9A3BA"/>
    </a:custClr>
    <a:custClr name="MCF Rosa 20%">
      <a:srgbClr val="ECD1DD"/>
    </a:custClr>
    <a:custClr name="MCF Rosa 140%">
      <a:srgbClr val="500C2A"/>
    </a:custClr>
    <a:custClr name="MCF Rosa120%">
      <a:srgbClr val="77123E"/>
    </a:custClr>
    <a:custClr name="MCF Lila">
      <a:srgbClr val="5D28AF"/>
    </a:custClr>
    <a:custClr name="MCF Lila 80%">
      <a:srgbClr val="7D53BF"/>
    </a:custClr>
    <a:custClr name="MCF Lila 60%">
      <a:srgbClr val="9E7ECF"/>
    </a:custClr>
    <a:custClr name="MCF Lila 40%">
      <a:srgbClr val="BEA9DF"/>
    </a:custClr>
    <a:custClr name="MCF Lila 20%">
      <a:srgbClr val="DFD4EF"/>
    </a:custClr>
    <a:custClr name="MCF Lila 140%">
      <a:srgbClr val="2F1458"/>
    </a:custClr>
    <a:custClr name="MCF Lila 120%">
      <a:srgbClr val="461E83"/>
    </a:custClr>
    <a:custClr name="MCF Petrol">
      <a:srgbClr val="005D5D"/>
    </a:custClr>
    <a:custClr name="MCF Petrol 80%">
      <a:srgbClr val="337D7D"/>
    </a:custClr>
    <a:custClr name="MCF Petrol 60%">
      <a:srgbClr val="669E9E"/>
    </a:custClr>
    <a:custClr name="MCF Petrol 40%">
      <a:srgbClr val="99BEBE"/>
    </a:custClr>
    <a:custClr name="MCF Petrol 20%">
      <a:srgbClr val="CCDFDF"/>
    </a:custClr>
    <a:custClr name="MCF Petrol 140%">
      <a:srgbClr val="002F2F"/>
    </a:custClr>
    <a:custClr name="MCF Petrol 120%">
      <a:srgbClr val="004646"/>
    </a:custClr>
    <a:custClr name="MCF Grön">
      <a:srgbClr val="0E6027"/>
    </a:custClr>
    <a:custClr name="MCF Grön 80%">
      <a:srgbClr val="3E8052"/>
    </a:custClr>
    <a:custClr name="MCF Grön 60%">
      <a:srgbClr val="6EA07D"/>
    </a:custClr>
    <a:custClr name="MCF Grön 40%">
      <a:srgbClr val="9FBFA9"/>
    </a:custClr>
    <a:custClr name="MCF Grön 20%">
      <a:srgbClr val="CFDFD4"/>
    </a:custClr>
    <a:custClr name="MCF Grön 140%">
      <a:srgbClr val="073014"/>
    </a:custClr>
    <a:custClr name="MCF Grön 120%">
      <a:srgbClr val="0B481D"/>
    </a:custClr>
    <a:custClr name="MCF Grå">
      <a:srgbClr val="4D5358"/>
    </a:custClr>
    <a:custClr name="MCF Grå 80%">
      <a:srgbClr val="717579"/>
    </a:custClr>
    <a:custClr name="MCF Grå 60%">
      <a:srgbClr val="94989B"/>
    </a:custClr>
    <a:custClr name="MCF Grå 40%">
      <a:srgbClr val="B8BABC"/>
    </a:custClr>
    <a:custClr name="MCF Grå 20%">
      <a:srgbClr val="DBDDDE"/>
    </a:custClr>
    <a:custClr name="MCF Grå 140%">
      <a:srgbClr val="272A2C"/>
    </a:custClr>
    <a:custClr name="MCF Grå 120%">
      <a:srgbClr val="3A3E42"/>
    </a:custClr>
  </a:custClr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99E2404EA104CB45AD53905FB2FEE120" ma:contentTypeVersion="7" ma:contentTypeDescription="Skapa ett nytt dokument." ma:contentTypeScope="" ma:versionID="ed127d96d4820e37ab0b8d01801f99aa">
  <xsd:schema xmlns:xsd="http://www.w3.org/2001/XMLSchema" xmlns:xs="http://www.w3.org/2001/XMLSchema" xmlns:p="http://schemas.microsoft.com/office/2006/metadata/properties" xmlns:ns2="3a0db4f7-99c3-4aaa-9151-d6827ee5e46c" xmlns:ns3="5d21abe1-e2ee-4b26-b24d-ed0d8dda9cb3" targetNamespace="http://schemas.microsoft.com/office/2006/metadata/properties" ma:root="true" ma:fieldsID="05390c4b4cd09505773fef3ade36315f" ns2:_="" ns3:_="">
    <xsd:import namespace="3a0db4f7-99c3-4aaa-9151-d6827ee5e46c"/>
    <xsd:import namespace="5d21abe1-e2ee-4b26-b24d-ed0d8dda9cb3"/>
    <xsd:element name="properties">
      <xsd:complexType>
        <xsd:sequence>
          <xsd:element name="documentManagement">
            <xsd:complexType>
              <xsd:all>
                <xsd:element ref="ns2:msbLabel" minOccurs="0"/>
                <xsd:element ref="ns2:MSB_RecordId" minOccurs="0"/>
                <xsd:element ref="ns3:m59b7d25327d42a2be61454dae5b5e92" minOccurs="0"/>
                <xsd:element ref="ns3:TaxCatchAllLabel" minOccurs="0"/>
                <xsd:element ref="ns3:TaxCatchAll" minOccurs="0"/>
                <xsd:element ref="ns3:p00780a259b34bfcbe73be27e7ba00a5"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0db4f7-99c3-4aaa-9151-d6827ee5e46c" elementFormDefault="qualified">
    <xsd:import namespace="http://schemas.microsoft.com/office/2006/documentManagement/types"/>
    <xsd:import namespace="http://schemas.microsoft.com/office/infopath/2007/PartnerControls"/>
    <xsd:element name="msbLabel" ma:index="8" nillable="true" ma:displayName="Märkning" ma:list="{7e3839d6-6db7-43cb-96c0-2462294b6f7b}"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element name="MSB_RecordId" ma:index="11" nillable="true" ma:displayName="Diarienummer" ma:internalName="MSB_RecordId" ma:readOnly="false">
      <xsd:simpleType>
        <xsd:restriction base="dms:Text"/>
      </xsd:simpleType>
    </xsd:element>
    <xsd:element name="SharedWithUsers" ma:index="16" nillable="true" ma:displayName="Delat med" ma:list="UserInfo" ma:SearchPeopleOnly="fals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21abe1-e2ee-4b26-b24d-ed0d8dda9cb3" elementFormDefault="qualified">
    <xsd:import namespace="http://schemas.microsoft.com/office/2006/documentManagement/types"/>
    <xsd:import namespace="http://schemas.microsoft.com/office/infopath/2007/PartnerControls"/>
    <xsd:element name="m59b7d25327d42a2be61454dae5b5e92" ma:index="12" nillable="true" ma:taxonomy="true" ma:internalName="m59b7d25327d42a2be61454dae5b5e92" ma:taxonomyFieldName="MSB_DocumentType" ma:displayName="Handlingstyp" ma:readOnly="false" ma:fieldId="{659b7d25-327d-42a2-be61-454dae5b5e92}" ma:sspId="795ac77e-21d3-421b-9c8b-48298ed2fbac" ma:termSetId="e3c19ec3-4bda-47fb-b9f4-9ecf798a87b8" ma:anchorId="00000000-0000-0000-0000-000000000000" ma:open="false" ma:isKeyword="false">
      <xsd:complexType>
        <xsd:sequence>
          <xsd:element ref="pc:Terms" minOccurs="0" maxOccurs="1"/>
        </xsd:sequence>
      </xsd:complexType>
    </xsd:element>
    <xsd:element name="TaxCatchAllLabel" ma:index="13" nillable="true" ma:displayName="Taxonomy Catch All Column1" ma:hidden="true" ma:list="{7a09098d-a728-4f98-ae95-7f9d58e919ac}" ma:internalName="TaxCatchAllLabel" ma:readOnly="true" ma:showField="CatchAllDataLabel" ma:web="5d21abe1-e2ee-4b26-b24d-ed0d8dda9cb3">
      <xsd:complexType>
        <xsd:complexContent>
          <xsd:extension base="dms:MultiChoiceLookup">
            <xsd:sequence>
              <xsd:element name="Value" type="dms:Lookup" maxOccurs="unbounded" minOccurs="0" nillable="true"/>
            </xsd:sequence>
          </xsd:extension>
        </xsd:complexContent>
      </xsd:complexType>
    </xsd:element>
    <xsd:element name="TaxCatchAll" ma:index="14" nillable="true" ma:displayName="Taxonomy Catch All Column" ma:hidden="true" ma:list="{7a09098d-a728-4f98-ae95-7f9d58e919ac}" ma:internalName="TaxCatchAll" ma:showField="CatchAllData" ma:web="5d21abe1-e2ee-4b26-b24d-ed0d8dda9cb3">
      <xsd:complexType>
        <xsd:complexContent>
          <xsd:extension base="dms:MultiChoiceLookup">
            <xsd:sequence>
              <xsd:element name="Value" type="dms:Lookup" maxOccurs="unbounded" minOccurs="0" nillable="true"/>
            </xsd:sequence>
          </xsd:extension>
        </xsd:complexContent>
      </xsd:complexType>
    </xsd:element>
    <xsd:element name="p00780a259b34bfcbe73be27e7ba00a5" ma:index="15" nillable="true" ma:taxonomy="true" ma:internalName="p00780a259b34bfcbe73be27e7ba00a5" ma:taxonomyFieldName="MSB_SiteBusinessProcess" ma:displayName="Handlingsslag" ma:readOnly="false" ma:default="1;#Standard|42db7290-f92b-446b-999c-1bee6d848af0" ma:fieldId="{900780a2-59b3-4bfc-be73-be27e7ba00a5}" ma:sspId="795ac77e-21d3-421b-9c8b-48298ed2fbac" ma:termSetId="84c5b001-a021-41b2-9608-e8b90a27b6c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21abe1-e2ee-4b26-b24d-ed0d8dda9cb3">
      <Value>1</Value>
    </TaxCatchAll>
    <msbLabel xmlns="3a0db4f7-99c3-4aaa-9151-d6827ee5e46c" xsi:nil="true"/>
    <p00780a259b34bfcbe73be27e7ba00a5 xmlns="5d21abe1-e2ee-4b26-b24d-ed0d8dda9cb3">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p00780a259b34bfcbe73be27e7ba00a5>
    <MSB_RecordId xmlns="3a0db4f7-99c3-4aaa-9151-d6827ee5e46c" xsi:nil="true"/>
    <m59b7d25327d42a2be61454dae5b5e92 xmlns="5d21abe1-e2ee-4b26-b24d-ed0d8dda9cb3">
      <Terms xmlns="http://schemas.microsoft.com/office/infopath/2007/PartnerControls"/>
    </m59b7d25327d42a2be61454dae5b5e92>
    <SharedWithUsers xmlns="3a0db4f7-99c3-4aaa-9151-d6827ee5e46c">
      <UserInfo>
        <DisplayName/>
        <AccountId xsi:nil="true"/>
        <AccountType/>
      </UserInfo>
    </SharedWithUsers>
    <SharedWithDetails xmlns="3a0db4f7-99c3-4aaa-9151-d6827ee5e46c" xsi:nil="true"/>
  </documentManagement>
</p:properties>
</file>

<file path=customXml/itemProps1.xml><?xml version="1.0" encoding="utf-8"?>
<ds:datastoreItem xmlns:ds="http://schemas.openxmlformats.org/officeDocument/2006/customXml" ds:itemID="{2BCBE8B3-72B3-4952-9EE1-4C5A1F628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0db4f7-99c3-4aaa-9151-d6827ee5e46c"/>
    <ds:schemaRef ds:uri="5d21abe1-e2ee-4b26-b24d-ed0d8dda9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AEF0C8-3BD6-4818-95F2-64AC48D85B0A}">
  <ds:schemaRefs>
    <ds:schemaRef ds:uri="http://schemas.microsoft.com/sharepoint/v3/contenttype/forms"/>
  </ds:schemaRefs>
</ds:datastoreItem>
</file>

<file path=customXml/itemProps3.xml><?xml version="1.0" encoding="utf-8"?>
<ds:datastoreItem xmlns:ds="http://schemas.openxmlformats.org/officeDocument/2006/customXml" ds:itemID="{BE405613-6AE3-49A4-9EC9-6C2C944DAF55}">
  <ds:schemaRefs>
    <ds:schemaRef ds:uri="http://schemas.microsoft.com/office/2006/metadata/properties"/>
    <ds:schemaRef ds:uri="http://schemas.microsoft.com/office/infopath/2007/PartnerControls"/>
    <ds:schemaRef ds:uri="5c43c73b-7eae-4b94-a673-4e1cf1d8779e"/>
    <ds:schemaRef ds:uri="b2283a0a-909b-4277-ae31-4149ce2442c8"/>
    <ds:schemaRef ds:uri="5d21abe1-e2ee-4b26-b24d-ed0d8dda9cb3"/>
    <ds:schemaRef ds:uri="3a0db4f7-99c3-4aaa-9151-d6827ee5e46c"/>
  </ds:schemaRefs>
</ds:datastoreItem>
</file>

<file path=docMetadata/LabelInfo.xml><?xml version="1.0" encoding="utf-8"?>
<clbl:labelList xmlns:clbl="http://schemas.microsoft.com/office/2020/mipLabelMetadata">
  <clbl:label id="{2e8b77bf-7736-42fe-9ab9-c146f7c6578b}" enabled="1" method="Standard" siteId="{a5549c00-bef6-445c-ace6-8b15ea4741c4}" removed="0"/>
</clbl:labelList>
</file>

<file path=docProps/app.xml><?xml version="1.0" encoding="utf-8"?>
<Properties xmlns="http://schemas.openxmlformats.org/officeDocument/2006/extended-properties" xmlns:vt="http://schemas.openxmlformats.org/officeDocument/2006/docPropsVTypes">
  <Template>MCF sv</Template>
  <TotalTime>1466</TotalTime>
  <Words>4035</Words>
  <Application>Microsoft Office PowerPoint</Application>
  <PresentationFormat>Bredbild</PresentationFormat>
  <Paragraphs>455</Paragraphs>
  <Slides>33</Slides>
  <Notes>28</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33</vt:i4>
      </vt:variant>
    </vt:vector>
  </HeadingPairs>
  <TitlesOfParts>
    <vt:vector size="48" baseType="lpstr">
      <vt:lpstr>Akkurat Pro</vt:lpstr>
      <vt:lpstr>Aptos</vt:lpstr>
      <vt:lpstr>Arial</vt:lpstr>
      <vt:lpstr>Calibri</vt:lpstr>
      <vt:lpstr>Century Gothic</vt:lpstr>
      <vt:lpstr>Garamond</vt:lpstr>
      <vt:lpstr>Google Sans</vt:lpstr>
      <vt:lpstr>Inter</vt:lpstr>
      <vt:lpstr>Open Sans Light</vt:lpstr>
      <vt:lpstr>Poppins</vt:lpstr>
      <vt:lpstr>Raleway_local</vt:lpstr>
      <vt:lpstr>system-ui</vt:lpstr>
      <vt:lpstr>Times New Roman</vt:lpstr>
      <vt:lpstr>Wingdings</vt:lpstr>
      <vt:lpstr>PPT MCF_Ny</vt:lpstr>
      <vt:lpstr>Cybersäkerhetslagen</vt:lpstr>
      <vt:lpstr>Agenda</vt:lpstr>
      <vt:lpstr>Cybersäkerhet och samhällets motståndskraft </vt:lpstr>
      <vt:lpstr>Det sker allt fler cyberattacker </vt:lpstr>
      <vt:lpstr>Två nya direktiv  – en helhet</vt:lpstr>
      <vt:lpstr>Stärkt motståndskraft</vt:lpstr>
      <vt:lpstr>Stärkt motståndskraft </vt:lpstr>
      <vt:lpstr>Stärkt motståndskraft  </vt:lpstr>
      <vt:lpstr>Huvuddragen i NIS2</vt:lpstr>
      <vt:lpstr>NIS2 i svensk rätt</vt:lpstr>
      <vt:lpstr>NIS2 i svensk rätt </vt:lpstr>
      <vt:lpstr>Vilka omfattas av cybersäkerhetslagen och vad innebär det för de som omfattas?</vt:lpstr>
      <vt:lpstr>Vilka omfattas?</vt:lpstr>
      <vt:lpstr>Sektorer som omfattas:</vt:lpstr>
      <vt:lpstr>Väsentliga och viktiga verksamhetsutövare</vt:lpstr>
      <vt:lpstr>Organisationen ska</vt:lpstr>
      <vt:lpstr>Identifiering och anmälan</vt:lpstr>
      <vt:lpstr>Krav på säkerhetsåtgärder enligt cybersäkerhetslagen</vt:lpstr>
      <vt:lpstr>Ledningens roll</vt:lpstr>
      <vt:lpstr>Fler som berörs – säkerhet i leveranskedjan </vt:lpstr>
      <vt:lpstr>Krav på incidentrapportering</vt:lpstr>
      <vt:lpstr>Tillsyn och sanktioner</vt:lpstr>
      <vt:lpstr>Tillsyn – vad är det?</vt:lpstr>
      <vt:lpstr>Tillsynsmyndigheter</vt:lpstr>
      <vt:lpstr>Sanktionsavgifter</vt:lpstr>
      <vt:lpstr>Stärkta sanktioner</vt:lpstr>
      <vt:lpstr>Hur kommer man igång och vilket stöd finns?</vt:lpstr>
      <vt:lpstr>Det finns stöd att få! </vt:lpstr>
      <vt:lpstr>Stöd i arbetet – exempel</vt:lpstr>
      <vt:lpstr>Läs mer på</vt:lpstr>
      <vt:lpstr>Relevanta länkar</vt:lpstr>
      <vt:lpstr>Myndigheten för civilt försvar</vt:lpstr>
      <vt:lpstr>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Cybersäkerhetslagen</dc:title>
  <dc:creator>Julia Karlsson</dc:creator>
  <cp:lastModifiedBy>Anna Nilsson</cp:lastModifiedBy>
  <cp:revision>169</cp:revision>
  <dcterms:created xsi:type="dcterms:W3CDTF">2026-04-09T09:10:11Z</dcterms:created>
  <dcterms:modified xsi:type="dcterms:W3CDTF">2026-07-02T12:23:13Z</dcterms:modified>
  <cp:version>2025-09-30 - 1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0x0101008239AB5D3D2647B580F011DA2F356111010099E2404EA104CB45AD53905FB2FEE120</vt:lpwstr>
  </property>
  <property fmtid="{D5CDD505-2E9C-101B-9397-08002B2CF9AE}" pid="3" name="MSB_DocumentType">
    <vt:lpwstr/>
  </property>
  <property fmtid="{D5CDD505-2E9C-101B-9397-08002B2CF9AE}" pid="4" name="Handlingsslag_0">
    <vt:lpwstr>Standard|42db7290-f92b-446b-999c-1bee6d848af0</vt:lpwstr>
  </property>
  <property fmtid="{D5CDD505-2E9C-101B-9397-08002B2CF9AE}" pid="5" name="Order">
    <vt:r8>27000</vt:r8>
  </property>
  <property fmtid="{D5CDD505-2E9C-101B-9397-08002B2CF9AE}" pid="6" name="Rubrik">
    <vt:lpwstr>Cybersäkerhetslagen</vt:lpwstr>
  </property>
  <property fmtid="{D5CDD505-2E9C-101B-9397-08002B2CF9AE}" pid="7" name="MSB_SiteBusinessProcess">
    <vt:lpwstr>1;#Standard|42db7290-f92b-446b-999c-1bee6d848af0</vt:lpwstr>
  </property>
</Properties>
</file>